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13"/>
  </p:notesMasterIdLst>
  <p:sldIdLst>
    <p:sldId id="292" r:id="rId5"/>
    <p:sldId id="293" r:id="rId6"/>
    <p:sldId id="420" r:id="rId7"/>
    <p:sldId id="321" r:id="rId8"/>
    <p:sldId id="322" r:id="rId9"/>
    <p:sldId id="323" r:id="rId10"/>
    <p:sldId id="324" r:id="rId11"/>
    <p:sldId id="32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Youngho Yun" initials="YY" lastIdx="8" clrIdx="0">
    <p:extLst>
      <p:ext uri="{19B8F6BF-5375-455C-9EA6-DF929625EA0E}">
        <p15:presenceInfo xmlns:p15="http://schemas.microsoft.com/office/powerpoint/2012/main" userId="79805139a745a1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463" autoAdjust="0"/>
  </p:normalViewPr>
  <p:slideViewPr>
    <p:cSldViewPr snapToGrid="0">
      <p:cViewPr varScale="1">
        <p:scale>
          <a:sx n="65" d="100"/>
          <a:sy n="65" d="100"/>
        </p:scale>
        <p:origin x="13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Hart, Stephanie" userId="69486e51-f5a3-47fa-a1e8-d600d3da159f" providerId="ADAL" clId="{77886D0A-3D82-421B-9BC9-AA8559800AD2}"/>
    <pc:docChg chg="addSld modSld">
      <pc:chgData name="DeHart, Stephanie" userId="69486e51-f5a3-47fa-a1e8-d600d3da159f" providerId="ADAL" clId="{77886D0A-3D82-421B-9BC9-AA8559800AD2}" dt="2025-06-01T20:41:36.682" v="37"/>
      <pc:docMkLst>
        <pc:docMk/>
      </pc:docMkLst>
      <pc:sldChg chg="add">
        <pc:chgData name="DeHart, Stephanie" userId="69486e51-f5a3-47fa-a1e8-d600d3da159f" providerId="ADAL" clId="{77886D0A-3D82-421B-9BC9-AA8559800AD2}" dt="2025-06-01T20:41:36.682" v="37"/>
        <pc:sldMkLst>
          <pc:docMk/>
          <pc:sldMk cId="2267840958" sldId="321"/>
        </pc:sldMkLst>
      </pc:sldChg>
      <pc:sldChg chg="add">
        <pc:chgData name="DeHart, Stephanie" userId="69486e51-f5a3-47fa-a1e8-d600d3da159f" providerId="ADAL" clId="{77886D0A-3D82-421B-9BC9-AA8559800AD2}" dt="2025-06-01T20:41:36.682" v="37"/>
        <pc:sldMkLst>
          <pc:docMk/>
          <pc:sldMk cId="1839733561" sldId="322"/>
        </pc:sldMkLst>
      </pc:sldChg>
      <pc:sldChg chg="add">
        <pc:chgData name="DeHart, Stephanie" userId="69486e51-f5a3-47fa-a1e8-d600d3da159f" providerId="ADAL" clId="{77886D0A-3D82-421B-9BC9-AA8559800AD2}" dt="2025-06-01T20:41:36.682" v="37"/>
        <pc:sldMkLst>
          <pc:docMk/>
          <pc:sldMk cId="1187098882" sldId="323"/>
        </pc:sldMkLst>
      </pc:sldChg>
      <pc:sldChg chg="add">
        <pc:chgData name="DeHart, Stephanie" userId="69486e51-f5a3-47fa-a1e8-d600d3da159f" providerId="ADAL" clId="{77886D0A-3D82-421B-9BC9-AA8559800AD2}" dt="2025-06-01T20:41:36.682" v="37"/>
        <pc:sldMkLst>
          <pc:docMk/>
          <pc:sldMk cId="4231654379" sldId="324"/>
        </pc:sldMkLst>
      </pc:sldChg>
      <pc:sldChg chg="add">
        <pc:chgData name="DeHart, Stephanie" userId="69486e51-f5a3-47fa-a1e8-d600d3da159f" providerId="ADAL" clId="{77886D0A-3D82-421B-9BC9-AA8559800AD2}" dt="2025-06-01T20:41:36.682" v="37"/>
        <pc:sldMkLst>
          <pc:docMk/>
          <pc:sldMk cId="627258079" sldId="325"/>
        </pc:sldMkLst>
      </pc:sldChg>
      <pc:sldChg chg="addSp modSp add mod">
        <pc:chgData name="DeHart, Stephanie" userId="69486e51-f5a3-47fa-a1e8-d600d3da159f" providerId="ADAL" clId="{77886D0A-3D82-421B-9BC9-AA8559800AD2}" dt="2025-06-01T20:40:53.915" v="36" actId="20577"/>
        <pc:sldMkLst>
          <pc:docMk/>
          <pc:sldMk cId="676393638" sldId="420"/>
        </pc:sldMkLst>
        <pc:spChg chg="add mod">
          <ac:chgData name="DeHart, Stephanie" userId="69486e51-f5a3-47fa-a1e8-d600d3da159f" providerId="ADAL" clId="{77886D0A-3D82-421B-9BC9-AA8559800AD2}" dt="2025-06-01T20:40:53.915" v="36" actId="20577"/>
          <ac:spMkLst>
            <pc:docMk/>
            <pc:sldMk cId="676393638" sldId="420"/>
            <ac:spMk id="24" creationId="{058E5908-2AD3-4F99-BBF7-A58A0D634BFF}"/>
          </ac:spMkLst>
        </pc:spChg>
      </pc:sldChg>
    </pc:docChg>
  </pc:docChgLst>
  <pc:docChgLst>
    <pc:chgData name="DeHart, Stephanie" userId="69486e51-f5a3-47fa-a1e8-d600d3da159f" providerId="ADAL" clId="{43C652ED-08A4-45CF-BC62-1391BCD52AC9}"/>
    <pc:docChg chg="delSld">
      <pc:chgData name="DeHart, Stephanie" userId="69486e51-f5a3-47fa-a1e8-d600d3da159f" providerId="ADAL" clId="{43C652ED-08A4-45CF-BC62-1391BCD52AC9}" dt="2025-06-01T01:26:02.697" v="7" actId="47"/>
      <pc:docMkLst>
        <pc:docMk/>
      </pc:docMkLst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3809622309" sldId="280"/>
        </pc:sldMkLst>
      </pc:sldChg>
      <pc:sldChg chg="del">
        <pc:chgData name="DeHart, Stephanie" userId="69486e51-f5a3-47fa-a1e8-d600d3da159f" providerId="ADAL" clId="{43C652ED-08A4-45CF-BC62-1391BCD52AC9}" dt="2025-06-01T01:26:02.697" v="7" actId="47"/>
        <pc:sldMkLst>
          <pc:docMk/>
          <pc:sldMk cId="1729950793" sldId="294"/>
        </pc:sldMkLst>
      </pc:sldChg>
      <pc:sldChg chg="del">
        <pc:chgData name="DeHart, Stephanie" userId="69486e51-f5a3-47fa-a1e8-d600d3da159f" providerId="ADAL" clId="{43C652ED-08A4-45CF-BC62-1391BCD52AC9}" dt="2025-06-01T01:25:43.302" v="1" actId="47"/>
        <pc:sldMkLst>
          <pc:docMk/>
          <pc:sldMk cId="2780555272" sldId="297"/>
        </pc:sldMkLst>
      </pc:sldChg>
      <pc:sldChg chg="del">
        <pc:chgData name="DeHart, Stephanie" userId="69486e51-f5a3-47fa-a1e8-d600d3da159f" providerId="ADAL" clId="{43C652ED-08A4-45CF-BC62-1391BCD52AC9}" dt="2025-06-01T01:25:46.881" v="2" actId="47"/>
        <pc:sldMkLst>
          <pc:docMk/>
          <pc:sldMk cId="1915270409" sldId="298"/>
        </pc:sldMkLst>
      </pc:sldChg>
      <pc:sldChg chg="del">
        <pc:chgData name="DeHart, Stephanie" userId="69486e51-f5a3-47fa-a1e8-d600d3da159f" providerId="ADAL" clId="{43C652ED-08A4-45CF-BC62-1391BCD52AC9}" dt="2025-06-01T01:25:48.265" v="3" actId="47"/>
        <pc:sldMkLst>
          <pc:docMk/>
          <pc:sldMk cId="413168081" sldId="299"/>
        </pc:sldMkLst>
      </pc:sldChg>
      <pc:sldChg chg="del">
        <pc:chgData name="DeHart, Stephanie" userId="69486e51-f5a3-47fa-a1e8-d600d3da159f" providerId="ADAL" clId="{43C652ED-08A4-45CF-BC62-1391BCD52AC9}" dt="2025-06-01T01:25:49.943" v="4" actId="47"/>
        <pc:sldMkLst>
          <pc:docMk/>
          <pc:sldMk cId="1135741413" sldId="300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3237621733" sldId="301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2599592541" sldId="302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2952656099" sldId="303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2769651296" sldId="304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939482804" sldId="305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1221865434" sldId="306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3053064555" sldId="307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416089249" sldId="308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3811358591" sldId="309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2816158512" sldId="310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3555060200" sldId="312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2902340674" sldId="313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2659834096" sldId="314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3333207063" sldId="315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883612409" sldId="316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4268952738" sldId="317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1712687451" sldId="318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4178132723" sldId="319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3645653550" sldId="320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2267840958" sldId="321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1839733561" sldId="322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1187098882" sldId="323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4231654379" sldId="324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627258079" sldId="325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3852046373" sldId="334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270929983" sldId="342"/>
        </pc:sldMkLst>
      </pc:sldChg>
      <pc:sldChg chg="del">
        <pc:chgData name="DeHart, Stephanie" userId="69486e51-f5a3-47fa-a1e8-d600d3da159f" providerId="ADAL" clId="{43C652ED-08A4-45CF-BC62-1391BCD52AC9}" dt="2025-06-01T01:25:51.395" v="5" actId="47"/>
        <pc:sldMkLst>
          <pc:docMk/>
          <pc:sldMk cId="1380275568" sldId="343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2643515378" sldId="350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2758088802" sldId="351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3785457797" sldId="353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1679599725" sldId="354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516868391" sldId="355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489148715" sldId="356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4164593139" sldId="357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2070183420" sldId="366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2386444104" sldId="369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1097631068" sldId="370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849135034" sldId="371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3652079222" sldId="372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1302135435" sldId="373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54575347" sldId="374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2197960675" sldId="375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4107196313" sldId="376"/>
        </pc:sldMkLst>
      </pc:sldChg>
      <pc:sldChg chg="del">
        <pc:chgData name="DeHart, Stephanie" userId="69486e51-f5a3-47fa-a1e8-d600d3da159f" providerId="ADAL" clId="{43C652ED-08A4-45CF-BC62-1391BCD52AC9}" dt="2025-06-01T01:25:55.339" v="6" actId="47"/>
        <pc:sldMkLst>
          <pc:docMk/>
          <pc:sldMk cId="1076403833" sldId="377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3760233073" sldId="378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3693874803" sldId="379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161309428" sldId="380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1045577521" sldId="381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1430403597" sldId="382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1212974217" sldId="383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1343122321" sldId="384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2506072790" sldId="385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4124452082" sldId="386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2041789026" sldId="387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3251692996" sldId="388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2649603751" sldId="389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2146626339" sldId="391"/>
        </pc:sldMkLst>
      </pc:sldChg>
      <pc:sldChg chg="del">
        <pc:chgData name="DeHart, Stephanie" userId="69486e51-f5a3-47fa-a1e8-d600d3da159f" providerId="ADAL" clId="{43C652ED-08A4-45CF-BC62-1391BCD52AC9}" dt="2025-06-01T01:25:26.888" v="0" actId="47"/>
        <pc:sldMkLst>
          <pc:docMk/>
          <pc:sldMk cId="1420466015" sldId="3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F22C-0696-4081-A99E-A644B9F7725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F118F-71AF-49D5-8AA0-F9EED7D25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95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342900" indent="-342900"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</a:pPr>
            <a:r>
              <a:rPr lang="en-US" sz="1200" dirty="0">
                <a:latin typeface="Plantagenet Cherokee" panose="02020602070100000000" pitchFamily="18" charset="0"/>
              </a:rPr>
              <a:t>Recall the dataset on loan defaults; we were interested in predicting whether an individual will default on their credit card payment, using data on annual income, student status, credit limit, and monthly credit rating. We use a standardized version of that dataset. </a:t>
            </a:r>
          </a:p>
          <a:p>
            <a:pPr marL="342900" indent="-342900"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</a:pPr>
            <a:r>
              <a:rPr lang="en-US" sz="1200" dirty="0">
                <a:latin typeface="Plantagenet Cherokee" panose="02020602070100000000" pitchFamily="18" charset="0"/>
              </a:rPr>
              <a:t>Recall standardized data is data where we subtract the mean and divide by the standard deviation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  <a:tabLst/>
              <a:defRPr/>
            </a:pPr>
            <a:r>
              <a:rPr lang="en-US" sz="1200" dirty="0">
                <a:latin typeface="Plantagenet Cherokee" panose="02020602070100000000" pitchFamily="18" charset="0"/>
              </a:rPr>
              <a:t>Standardization makes all variables on the same scale, so coefficients for larger scale variables don’t get a higher penalty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  <a:tabLst/>
              <a:defRPr/>
            </a:pPr>
            <a:r>
              <a:rPr lang="en-US" sz="1200" dirty="0">
                <a:latin typeface="Plantagenet Cherokee" panose="02020602070100000000" pitchFamily="18" charset="0"/>
              </a:rPr>
              <a:t>e.g. income in dollars would have a larger coefficient and therefore a larger penalty than income in cents, which makes no sense</a:t>
            </a:r>
          </a:p>
          <a:p>
            <a:pPr marL="342900" indent="-342900"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</a:pPr>
            <a:r>
              <a:rPr lang="en-US" sz="1200" dirty="0">
                <a:latin typeface="Plantagenet Cherokee" panose="02020602070100000000" pitchFamily="18" charset="0"/>
              </a:rPr>
              <a:t>The green circles      represent the linear regression coefficients on the standardized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93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Google Shape;155;p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29640" y="3373754"/>
                <a:ext cx="7437120" cy="2760346"/>
              </a:xfrm>
              <a:prstGeom prst="rect">
                <a:avLst/>
              </a:prstGeom>
            </p:spPr>
            <p:txBody>
              <a:bodyPr spcFirstLastPara="1" wrap="square" lIns="93175" tIns="46575" rIns="93175" bIns="465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sz="1200">
                    <a:latin typeface="Plantagenet Cherokee" panose="02020602070100000000" pitchFamily="18" charset="0"/>
                  </a:rPr>
                  <a:t>The figure shows the relationship between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>
                    <a:latin typeface="Plantagenet Cherokee" panose="02020602070100000000" pitchFamily="18" charset="0"/>
                  </a:rPr>
                  <a:t> and the coefficient estimators for the standardized data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sz="1200">
                    <a:latin typeface="Plantagenet Cherokee" panose="02020602070100000000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>
                    <a:latin typeface="Plantagenet Cherokee" panose="02020602070100000000" pitchFamily="18" charset="0"/>
                  </a:rPr>
                  <a:t> decreases, the estimators converge to least squares estimators; as it increases, the model fitting process favors smaller estimators, and thus shrinks them towards zero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lang="en-US" sz="1200">
                  <a:latin typeface="Plantagenet Cherokee" panose="02020602070100000000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mc:Choice>
        <mc:Fallback xmlns="">
          <p:sp>
            <p:nvSpPr>
              <p:cNvPr id="155" name="Google Shape;155;p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29640" y="3373754"/>
                <a:ext cx="7437120" cy="2760346"/>
              </a:xfrm>
              <a:prstGeom prst="rect">
                <a:avLst/>
              </a:prstGeom>
            </p:spPr>
            <p:txBody>
              <a:bodyPr spcFirstLastPara="1" wrap="square" lIns="93175" tIns="46575" rIns="93175" bIns="465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sz="1200">
                    <a:latin typeface="Plantagenet Cherokee" panose="02020602070100000000" pitchFamily="18" charset="0"/>
                  </a:rPr>
                  <a:t>The figure shows the relationship between </a:t>
                </a:r>
                <a:r>
                  <a:rPr lang="en-US" sz="1200" i="0">
                    <a:latin typeface="Cambria Math" panose="02040503050406030204" pitchFamily="18" charset="0"/>
                  </a:rPr>
                  <a:t>𝜆</a:t>
                </a:r>
                <a:r>
                  <a:rPr lang="en-US" sz="1200">
                    <a:latin typeface="Plantagenet Cherokee" panose="02020602070100000000" pitchFamily="18" charset="0"/>
                  </a:rPr>
                  <a:t> and the coefficient estimators for the standardized data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sz="1200">
                    <a:latin typeface="Plantagenet Cherokee" panose="02020602070100000000" pitchFamily="18" charset="0"/>
                  </a:rPr>
                  <a:t>As </a:t>
                </a:r>
                <a:r>
                  <a:rPr lang="en-US" sz="1200" i="0">
                    <a:latin typeface="Cambria Math" panose="02040503050406030204" pitchFamily="18" charset="0"/>
                  </a:rPr>
                  <a:t>𝜆</a:t>
                </a:r>
                <a:r>
                  <a:rPr lang="en-US" sz="1200">
                    <a:latin typeface="Plantagenet Cherokee" panose="02020602070100000000" pitchFamily="18" charset="0"/>
                  </a:rPr>
                  <a:t> decreases, the estimators converge to least squares estimators; as it increases, the model fitting process favors smaller estimators, and thus shrinks them towards zero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lang="en-US" sz="1200">
                  <a:latin typeface="Plantagenet Cherokee" panose="02020602070100000000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mc:Fallback>
      </mc:AlternateContent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15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22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027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328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887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64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70F1-DFB9-4723-B8B8-13DAE1FF4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944" y="1122363"/>
            <a:ext cx="3840480" cy="36576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4A3A-ED3D-4CA6-9F05-97E05496AB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3944" y="4781614"/>
            <a:ext cx="3840480" cy="54864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© 2025 Virginia Polytechnic Institute and State University. All rights reserved.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3A2F491-5034-4654-9049-8EA81BAED1D9}"/>
              </a:ext>
            </a:extLst>
          </p:cNvPr>
          <p:cNvSpPr txBox="1">
            <a:spLocks/>
          </p:cNvSpPr>
          <p:nvPr userDrawn="1"/>
        </p:nvSpPr>
        <p:spPr>
          <a:xfrm>
            <a:off x="7933944" y="5336350"/>
            <a:ext cx="384048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0735A-420A-4B32-BDE1-546C77BB10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514" y="5577142"/>
            <a:ext cx="2289053" cy="43281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5B6E62-55BB-44EA-9F3F-611E6759F2BE}"/>
              </a:ext>
            </a:extLst>
          </p:cNvPr>
          <p:cNvSpPr txBox="1">
            <a:spLocks/>
          </p:cNvSpPr>
          <p:nvPr userDrawn="1"/>
        </p:nvSpPr>
        <p:spPr>
          <a:xfrm>
            <a:off x="7933944" y="200470"/>
            <a:ext cx="384048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cherus Grotesque" panose="0200050500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699024-D30E-488D-8FDF-E3D9EC58E2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246190"/>
            <a:ext cx="164592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8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F30D1-539C-4CFE-BE55-52E7001F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Linear Model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26408-074C-489B-9B37-2353100E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9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72EA-812E-4CCB-BB29-C98180B0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A0F2-8831-42B0-B2B4-A3D2B99A6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2B2A5-4A79-4FA3-8F0F-7A30D3C81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D527-9DAD-447F-BC17-9564C029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Linear Model Improvements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C8A8-33D4-4B49-9655-C822CD10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89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7A0-1DAB-4B70-9C85-E6CFF9E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456CB-7015-4D68-BC7F-0C4E60FD6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42AE4-D76B-4EA3-A587-7426FB239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C7CD0-7530-499C-8B67-E22F1719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Linear Model Improvements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DE14B-4700-4CBF-8027-71AF38D8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10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FDDE-48EE-4869-AE51-58850182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D8A5C-FBD9-4244-930C-DBAD88FA5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35957-CA61-496E-957A-F675B83B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Linear Model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6211-EE06-483B-A36E-BF72FF88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35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6C6A7-1EDF-47A8-A823-17B14982F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D73DB-F719-4061-9029-8AFFBA4AA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FA950-F7A6-4DC3-AE97-DCDB3D291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Linear Model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A7E1C-1A67-4AFF-89D3-2175E1C4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7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2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cap="none">
                <a:solidFill>
                  <a:schemeClr val="tx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4"/>
          <p:cNvSpPr txBox="1">
            <a:spLocks noGrp="1"/>
          </p:cNvSpPr>
          <p:nvPr>
            <p:ph type="body" idx="1"/>
          </p:nvPr>
        </p:nvSpPr>
        <p:spPr>
          <a:xfrm>
            <a:off x="581192" y="1891454"/>
            <a:ext cx="11029615" cy="396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2176" algn="l">
              <a:spcBef>
                <a:spcPts val="0"/>
              </a:spcBef>
              <a:spcAft>
                <a:spcPts val="0"/>
              </a:spcAft>
              <a:buSzPts val="2576"/>
              <a:buChar char="◼"/>
              <a:defRPr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92176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2175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92175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92176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8" name="Google Shape;28;p8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4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Google Shape;29;p8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en-US" dirty="0"/>
              <a:t>Linear Model Improvements</a:t>
            </a:r>
          </a:p>
        </p:txBody>
      </p:sp>
      <p:sp>
        <p:nvSpPr>
          <p:cNvPr id="33" name="Google Shape;33;p84"/>
          <p:cNvSpPr txBox="1">
            <a:spLocks noGrp="1"/>
          </p:cNvSpPr>
          <p:nvPr>
            <p:ph type="body" idx="2"/>
          </p:nvPr>
        </p:nvSpPr>
        <p:spPr>
          <a:xfrm>
            <a:off x="440287" y="94032"/>
            <a:ext cx="3674514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840"/>
              <a:buNone/>
              <a:defRPr sz="2000"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478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F9B-5D0E-4C01-B688-9E9A45E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FFA50-5D06-4B68-A5C6-80944B8C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E36B-72A7-4BFB-871F-DF9DC8F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Linear Model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233C3-DB48-4D30-9B9F-200A1796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7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0BCB-0D36-4D46-8629-90BEFC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Linear Model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BEB0-2264-4830-BAD7-379314D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42574"/>
            <a:ext cx="11887200" cy="18288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cherus Grotesque" panose="0200050500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A098-4748-41CF-9562-59EBD9FE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18;p6">
            <a:extLst>
              <a:ext uri="{FF2B5EF4-FFF2-40B4-BE49-F238E27FC236}">
                <a16:creationId xmlns:a16="http://schemas.microsoft.com/office/drawing/2014/main" id="{5147D964-E7B9-4AB2-91C4-83F3154BE790}"/>
              </a:ext>
            </a:extLst>
          </p:cNvPr>
          <p:cNvSpPr/>
          <p:nvPr userDrawn="1"/>
        </p:nvSpPr>
        <p:spPr>
          <a:xfrm>
            <a:off x="310409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30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1;p6">
            <a:extLst>
              <a:ext uri="{FF2B5EF4-FFF2-40B4-BE49-F238E27FC236}">
                <a16:creationId xmlns:a16="http://schemas.microsoft.com/office/drawing/2014/main" id="{96E76B51-49C1-47C1-A9BF-FFCC385D802F}"/>
              </a:ext>
            </a:extLst>
          </p:cNvPr>
          <p:cNvSpPr/>
          <p:nvPr userDrawn="1"/>
        </p:nvSpPr>
        <p:spPr>
          <a:xfrm>
            <a:off x="3287648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5CB7EA61-2F14-4986-B2C0-BE41EC6F3059}"/>
              </a:ext>
            </a:extLst>
          </p:cNvPr>
          <p:cNvSpPr/>
          <p:nvPr userDrawn="1"/>
        </p:nvSpPr>
        <p:spPr>
          <a:xfrm>
            <a:off x="6178677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7;p6">
            <a:extLst>
              <a:ext uri="{FF2B5EF4-FFF2-40B4-BE49-F238E27FC236}">
                <a16:creationId xmlns:a16="http://schemas.microsoft.com/office/drawing/2014/main" id="{5D17B809-9604-42D5-B09F-A7B91E38C6B3}"/>
              </a:ext>
            </a:extLst>
          </p:cNvPr>
          <p:cNvSpPr/>
          <p:nvPr userDrawn="1"/>
        </p:nvSpPr>
        <p:spPr>
          <a:xfrm>
            <a:off x="9068181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5F75A-FF9F-4E3C-BE15-19F8344E8DA9}"/>
              </a:ext>
            </a:extLst>
          </p:cNvPr>
          <p:cNvSpPr/>
          <p:nvPr userDrawn="1"/>
        </p:nvSpPr>
        <p:spPr>
          <a:xfrm>
            <a:off x="8535049" y="407022"/>
            <a:ext cx="320040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chemeClr val="accent1"/>
                </a:solidFill>
                <a:latin typeface="Acherus Grotesque" panose="02000505000000020004" pitchFamily="50" charset="0"/>
              </a:rPr>
              <a:t>Topic 3.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Dimension Reduction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4211F-F49E-4E67-8727-912EB3020255}"/>
              </a:ext>
            </a:extLst>
          </p:cNvPr>
          <p:cNvSpPr/>
          <p:nvPr userDrawn="1"/>
        </p:nvSpPr>
        <p:spPr>
          <a:xfrm>
            <a:off x="4483044" y="414341"/>
            <a:ext cx="320040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rgbClr val="851F41"/>
                </a:solidFill>
                <a:latin typeface="Acherus Grotesque" panose="02000505000000020004" pitchFamily="50" charset="0"/>
              </a:rPr>
              <a:t>Topic 2.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Shrinkage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695E-2F13-4A26-B6ED-514C7258A851}"/>
              </a:ext>
            </a:extLst>
          </p:cNvPr>
          <p:cNvSpPr/>
          <p:nvPr userDrawn="1"/>
        </p:nvSpPr>
        <p:spPr>
          <a:xfrm>
            <a:off x="447569" y="407022"/>
            <a:ext cx="3200400" cy="3657600"/>
          </a:xfrm>
          <a:prstGeom prst="rect">
            <a:avLst/>
          </a:prstGeom>
          <a:solidFill>
            <a:schemeClr val="accent1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rgbClr val="851F41"/>
                </a:solidFill>
                <a:latin typeface="Acherus Grotesque" panose="02000505000000020004" pitchFamily="50" charset="0"/>
              </a:rPr>
              <a:t>Topic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u="none" strike="noStrike" cap="none">
                <a:solidFill>
                  <a:srgbClr val="000000"/>
                </a:solidFill>
                <a:latin typeface="Acherus Grotesque" panose="02000505000000020004" pitchFamily="50" charset="0"/>
                <a:ea typeface="Arial"/>
                <a:cs typeface="Arial"/>
                <a:sym typeface="Arial"/>
              </a:rPr>
              <a:t>Subset Selection</a:t>
            </a:r>
            <a:endParaRPr lang="en-US" sz="1600">
              <a:latin typeface="Acherus Grotesque" panose="02000505000000020004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94654-8FB3-4CE4-8C3B-F5A5C85770EE}"/>
              </a:ext>
            </a:extLst>
          </p:cNvPr>
          <p:cNvSpPr/>
          <p:nvPr userDrawn="1"/>
        </p:nvSpPr>
        <p:spPr>
          <a:xfrm>
            <a:off x="960169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16B76-8354-4418-9FBF-B7878825F20E}"/>
              </a:ext>
            </a:extLst>
          </p:cNvPr>
          <p:cNvSpPr/>
          <p:nvPr userDrawn="1"/>
        </p:nvSpPr>
        <p:spPr>
          <a:xfrm>
            <a:off x="5549691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4C8F4-09AF-436B-AA53-EFA855A07173}"/>
              </a:ext>
            </a:extLst>
          </p:cNvPr>
          <p:cNvSpPr/>
          <p:nvPr userDrawn="1"/>
        </p:nvSpPr>
        <p:spPr>
          <a:xfrm>
            <a:off x="151421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707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0BCB-0D36-4D46-8629-90BEFC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Linear Model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BEB0-2264-4830-BAD7-379314D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42574"/>
            <a:ext cx="11887200" cy="18288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cherus Grotesque" panose="0200050500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A098-4748-41CF-9562-59EBD9FE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18;p6">
            <a:extLst>
              <a:ext uri="{FF2B5EF4-FFF2-40B4-BE49-F238E27FC236}">
                <a16:creationId xmlns:a16="http://schemas.microsoft.com/office/drawing/2014/main" id="{5147D964-E7B9-4AB2-91C4-83F3154BE790}"/>
              </a:ext>
            </a:extLst>
          </p:cNvPr>
          <p:cNvSpPr/>
          <p:nvPr userDrawn="1"/>
        </p:nvSpPr>
        <p:spPr>
          <a:xfrm>
            <a:off x="310409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30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1;p6">
            <a:extLst>
              <a:ext uri="{FF2B5EF4-FFF2-40B4-BE49-F238E27FC236}">
                <a16:creationId xmlns:a16="http://schemas.microsoft.com/office/drawing/2014/main" id="{96E76B51-49C1-47C1-A9BF-FFCC385D802F}"/>
              </a:ext>
            </a:extLst>
          </p:cNvPr>
          <p:cNvSpPr/>
          <p:nvPr userDrawn="1"/>
        </p:nvSpPr>
        <p:spPr>
          <a:xfrm>
            <a:off x="3287648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5CB7EA61-2F14-4986-B2C0-BE41EC6F3059}"/>
              </a:ext>
            </a:extLst>
          </p:cNvPr>
          <p:cNvSpPr/>
          <p:nvPr userDrawn="1"/>
        </p:nvSpPr>
        <p:spPr>
          <a:xfrm>
            <a:off x="6178677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7;p6">
            <a:extLst>
              <a:ext uri="{FF2B5EF4-FFF2-40B4-BE49-F238E27FC236}">
                <a16:creationId xmlns:a16="http://schemas.microsoft.com/office/drawing/2014/main" id="{5D17B809-9604-42D5-B09F-A7B91E38C6B3}"/>
              </a:ext>
            </a:extLst>
          </p:cNvPr>
          <p:cNvSpPr/>
          <p:nvPr userDrawn="1"/>
        </p:nvSpPr>
        <p:spPr>
          <a:xfrm>
            <a:off x="9068181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5F75A-FF9F-4E3C-BE15-19F8344E8DA9}"/>
              </a:ext>
            </a:extLst>
          </p:cNvPr>
          <p:cNvSpPr/>
          <p:nvPr userDrawn="1"/>
        </p:nvSpPr>
        <p:spPr>
          <a:xfrm>
            <a:off x="8535049" y="407022"/>
            <a:ext cx="320040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chemeClr val="accent1"/>
                </a:solidFill>
                <a:latin typeface="Acherus Grotesque" panose="02000505000000020004" pitchFamily="50" charset="0"/>
              </a:rPr>
              <a:t>Topic 3.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Dimension Reduction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4211F-F49E-4E67-8727-912EB3020255}"/>
              </a:ext>
            </a:extLst>
          </p:cNvPr>
          <p:cNvSpPr/>
          <p:nvPr userDrawn="1"/>
        </p:nvSpPr>
        <p:spPr>
          <a:xfrm>
            <a:off x="4483044" y="414341"/>
            <a:ext cx="320040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rgbClr val="851F41"/>
                </a:solidFill>
                <a:latin typeface="Acherus Grotesque" panose="02000505000000020004" pitchFamily="50" charset="0"/>
              </a:rPr>
              <a:t>Topic 2.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Shrinkage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695E-2F13-4A26-B6ED-514C7258A851}"/>
              </a:ext>
            </a:extLst>
          </p:cNvPr>
          <p:cNvSpPr/>
          <p:nvPr userDrawn="1"/>
        </p:nvSpPr>
        <p:spPr>
          <a:xfrm>
            <a:off x="447569" y="407022"/>
            <a:ext cx="3200400" cy="3657600"/>
          </a:xfrm>
          <a:prstGeom prst="rect">
            <a:avLst/>
          </a:prstGeom>
          <a:solidFill>
            <a:schemeClr val="accent2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rgbClr val="851F41"/>
                </a:solidFill>
                <a:latin typeface="Acherus Grotesque" panose="02000505000000020004" pitchFamily="50" charset="0"/>
              </a:rPr>
              <a:t>Topic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u="none" strike="noStrike" cap="none">
                <a:solidFill>
                  <a:srgbClr val="000000"/>
                </a:solidFill>
                <a:latin typeface="Acherus Grotesque" panose="02000505000000020004" pitchFamily="50" charset="0"/>
                <a:ea typeface="Arial"/>
                <a:cs typeface="Arial"/>
                <a:sym typeface="Arial"/>
              </a:rPr>
              <a:t>Subset Selection</a:t>
            </a:r>
            <a:endParaRPr lang="en-US" sz="1600">
              <a:latin typeface="Acherus Grotesque" panose="02000505000000020004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94654-8FB3-4CE4-8C3B-F5A5C85770EE}"/>
              </a:ext>
            </a:extLst>
          </p:cNvPr>
          <p:cNvSpPr/>
          <p:nvPr userDrawn="1"/>
        </p:nvSpPr>
        <p:spPr>
          <a:xfrm>
            <a:off x="960169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16B76-8354-4418-9FBF-B7878825F20E}"/>
              </a:ext>
            </a:extLst>
          </p:cNvPr>
          <p:cNvSpPr/>
          <p:nvPr userDrawn="1"/>
        </p:nvSpPr>
        <p:spPr>
          <a:xfrm>
            <a:off x="5549691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4C8F4-09AF-436B-AA53-EFA855A07173}"/>
              </a:ext>
            </a:extLst>
          </p:cNvPr>
          <p:cNvSpPr/>
          <p:nvPr userDrawn="1"/>
        </p:nvSpPr>
        <p:spPr>
          <a:xfrm>
            <a:off x="151421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767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0BCB-0D36-4D46-8629-90BEFC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Linear Model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BEB0-2264-4830-BAD7-379314D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42574"/>
            <a:ext cx="11887200" cy="18288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cherus Grotesque" panose="0200050500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A098-4748-41CF-9562-59EBD9FE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18;p6">
            <a:extLst>
              <a:ext uri="{FF2B5EF4-FFF2-40B4-BE49-F238E27FC236}">
                <a16:creationId xmlns:a16="http://schemas.microsoft.com/office/drawing/2014/main" id="{5147D964-E7B9-4AB2-91C4-83F3154BE790}"/>
              </a:ext>
            </a:extLst>
          </p:cNvPr>
          <p:cNvSpPr/>
          <p:nvPr userDrawn="1"/>
        </p:nvSpPr>
        <p:spPr>
          <a:xfrm>
            <a:off x="310409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30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1;p6">
            <a:extLst>
              <a:ext uri="{FF2B5EF4-FFF2-40B4-BE49-F238E27FC236}">
                <a16:creationId xmlns:a16="http://schemas.microsoft.com/office/drawing/2014/main" id="{96E76B51-49C1-47C1-A9BF-FFCC385D802F}"/>
              </a:ext>
            </a:extLst>
          </p:cNvPr>
          <p:cNvSpPr/>
          <p:nvPr userDrawn="1"/>
        </p:nvSpPr>
        <p:spPr>
          <a:xfrm>
            <a:off x="3287648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5CB7EA61-2F14-4986-B2C0-BE41EC6F3059}"/>
              </a:ext>
            </a:extLst>
          </p:cNvPr>
          <p:cNvSpPr/>
          <p:nvPr userDrawn="1"/>
        </p:nvSpPr>
        <p:spPr>
          <a:xfrm>
            <a:off x="6178677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7;p6">
            <a:extLst>
              <a:ext uri="{FF2B5EF4-FFF2-40B4-BE49-F238E27FC236}">
                <a16:creationId xmlns:a16="http://schemas.microsoft.com/office/drawing/2014/main" id="{5D17B809-9604-42D5-B09F-A7B91E38C6B3}"/>
              </a:ext>
            </a:extLst>
          </p:cNvPr>
          <p:cNvSpPr/>
          <p:nvPr userDrawn="1"/>
        </p:nvSpPr>
        <p:spPr>
          <a:xfrm>
            <a:off x="9068181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5F75A-FF9F-4E3C-BE15-19F8344E8DA9}"/>
              </a:ext>
            </a:extLst>
          </p:cNvPr>
          <p:cNvSpPr/>
          <p:nvPr userDrawn="1"/>
        </p:nvSpPr>
        <p:spPr>
          <a:xfrm>
            <a:off x="8535049" y="407022"/>
            <a:ext cx="320040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chemeClr val="accent1"/>
                </a:solidFill>
                <a:latin typeface="Acherus Grotesque" panose="02000505000000020004" pitchFamily="50" charset="0"/>
              </a:rPr>
              <a:t>Topic 3.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Dimension Reduction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4211F-F49E-4E67-8727-912EB3020255}"/>
              </a:ext>
            </a:extLst>
          </p:cNvPr>
          <p:cNvSpPr/>
          <p:nvPr userDrawn="1"/>
        </p:nvSpPr>
        <p:spPr>
          <a:xfrm>
            <a:off x="4483044" y="414341"/>
            <a:ext cx="3200400" cy="3657600"/>
          </a:xfrm>
          <a:prstGeom prst="rect">
            <a:avLst/>
          </a:prstGeom>
          <a:solidFill>
            <a:schemeClr val="accent2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rgbClr val="851F41"/>
                </a:solidFill>
                <a:latin typeface="Acherus Grotesque" panose="02000505000000020004" pitchFamily="50" charset="0"/>
              </a:rPr>
              <a:t>Topic 2.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Shrinkage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695E-2F13-4A26-B6ED-514C7258A851}"/>
              </a:ext>
            </a:extLst>
          </p:cNvPr>
          <p:cNvSpPr/>
          <p:nvPr userDrawn="1"/>
        </p:nvSpPr>
        <p:spPr>
          <a:xfrm>
            <a:off x="447569" y="407022"/>
            <a:ext cx="3200400" cy="3657600"/>
          </a:xfrm>
          <a:prstGeom prst="rect">
            <a:avLst/>
          </a:prstGeom>
          <a:solidFill>
            <a:schemeClr val="accent1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rgbClr val="851F41"/>
                </a:solidFill>
                <a:latin typeface="Acherus Grotesque" panose="02000505000000020004" pitchFamily="50" charset="0"/>
              </a:rPr>
              <a:t>Topic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u="none" strike="noStrike" cap="none">
                <a:solidFill>
                  <a:srgbClr val="000000"/>
                </a:solidFill>
                <a:latin typeface="Acherus Grotesque" panose="02000505000000020004" pitchFamily="50" charset="0"/>
                <a:ea typeface="Arial"/>
                <a:cs typeface="Arial"/>
                <a:sym typeface="Arial"/>
              </a:rPr>
              <a:t>Subset Selection</a:t>
            </a:r>
            <a:endParaRPr lang="en-US" sz="1600">
              <a:latin typeface="Acherus Grotesque" panose="02000505000000020004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94654-8FB3-4CE4-8C3B-F5A5C85770EE}"/>
              </a:ext>
            </a:extLst>
          </p:cNvPr>
          <p:cNvSpPr/>
          <p:nvPr userDrawn="1"/>
        </p:nvSpPr>
        <p:spPr>
          <a:xfrm>
            <a:off x="960169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16B76-8354-4418-9FBF-B7878825F20E}"/>
              </a:ext>
            </a:extLst>
          </p:cNvPr>
          <p:cNvSpPr/>
          <p:nvPr userDrawn="1"/>
        </p:nvSpPr>
        <p:spPr>
          <a:xfrm>
            <a:off x="5549691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4C8F4-09AF-436B-AA53-EFA855A07173}"/>
              </a:ext>
            </a:extLst>
          </p:cNvPr>
          <p:cNvSpPr/>
          <p:nvPr userDrawn="1"/>
        </p:nvSpPr>
        <p:spPr>
          <a:xfrm>
            <a:off x="151421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248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0BCB-0D36-4D46-8629-90BEFC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Linear Model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BEB0-2264-4830-BAD7-379314D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342574"/>
            <a:ext cx="11887200" cy="18288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cherus Grotesque" panose="0200050500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A098-4748-41CF-9562-59EBD9FE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18;p6">
            <a:extLst>
              <a:ext uri="{FF2B5EF4-FFF2-40B4-BE49-F238E27FC236}">
                <a16:creationId xmlns:a16="http://schemas.microsoft.com/office/drawing/2014/main" id="{5147D964-E7B9-4AB2-91C4-83F3154BE790}"/>
              </a:ext>
            </a:extLst>
          </p:cNvPr>
          <p:cNvSpPr/>
          <p:nvPr userDrawn="1"/>
        </p:nvSpPr>
        <p:spPr>
          <a:xfrm>
            <a:off x="310409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30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1;p6">
            <a:extLst>
              <a:ext uri="{FF2B5EF4-FFF2-40B4-BE49-F238E27FC236}">
                <a16:creationId xmlns:a16="http://schemas.microsoft.com/office/drawing/2014/main" id="{96E76B51-49C1-47C1-A9BF-FFCC385D802F}"/>
              </a:ext>
            </a:extLst>
          </p:cNvPr>
          <p:cNvSpPr/>
          <p:nvPr userDrawn="1"/>
        </p:nvSpPr>
        <p:spPr>
          <a:xfrm>
            <a:off x="3287648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5CB7EA61-2F14-4986-B2C0-BE41EC6F3059}"/>
              </a:ext>
            </a:extLst>
          </p:cNvPr>
          <p:cNvSpPr/>
          <p:nvPr userDrawn="1"/>
        </p:nvSpPr>
        <p:spPr>
          <a:xfrm>
            <a:off x="6178677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7;p6">
            <a:extLst>
              <a:ext uri="{FF2B5EF4-FFF2-40B4-BE49-F238E27FC236}">
                <a16:creationId xmlns:a16="http://schemas.microsoft.com/office/drawing/2014/main" id="{5D17B809-9604-42D5-B09F-A7B91E38C6B3}"/>
              </a:ext>
            </a:extLst>
          </p:cNvPr>
          <p:cNvSpPr/>
          <p:nvPr userDrawn="1"/>
        </p:nvSpPr>
        <p:spPr>
          <a:xfrm>
            <a:off x="9068181" y="4144516"/>
            <a:ext cx="2743200" cy="91440"/>
          </a:xfrm>
          <a:custGeom>
            <a:avLst/>
            <a:gdLst/>
            <a:ahLst/>
            <a:cxnLst/>
            <a:rect l="l" t="t" r="r" b="b"/>
            <a:pathLst>
              <a:path w="2627629" h="120000" extrusionOk="0">
                <a:moveTo>
                  <a:pt x="0" y="0"/>
                </a:moveTo>
                <a:lnTo>
                  <a:pt x="262737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8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cherus Grotesque" panose="02000505000000020004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5F75A-FF9F-4E3C-BE15-19F8344E8DA9}"/>
              </a:ext>
            </a:extLst>
          </p:cNvPr>
          <p:cNvSpPr/>
          <p:nvPr userDrawn="1"/>
        </p:nvSpPr>
        <p:spPr>
          <a:xfrm>
            <a:off x="8535049" y="407022"/>
            <a:ext cx="3200400" cy="3657600"/>
          </a:xfrm>
          <a:prstGeom prst="rect">
            <a:avLst/>
          </a:prstGeom>
          <a:solidFill>
            <a:schemeClr val="accent2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 b="1">
              <a:solidFill>
                <a:schemeClr val="tx1">
                  <a:lumMod val="50000"/>
                </a:schemeClr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chemeClr val="accent1"/>
                </a:solidFill>
                <a:latin typeface="Acherus Grotesque" panose="02000505000000020004" pitchFamily="50" charset="0"/>
              </a:rPr>
              <a:t>Topic 3.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Dimension Reduction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4211F-F49E-4E67-8727-912EB3020255}"/>
              </a:ext>
            </a:extLst>
          </p:cNvPr>
          <p:cNvSpPr/>
          <p:nvPr userDrawn="1"/>
        </p:nvSpPr>
        <p:spPr>
          <a:xfrm>
            <a:off x="4483044" y="414341"/>
            <a:ext cx="3200400" cy="3657600"/>
          </a:xfrm>
          <a:prstGeom prst="rect">
            <a:avLst/>
          </a:prstGeom>
          <a:solidFill>
            <a:srgbClr val="861F4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rgbClr val="851F41"/>
                </a:solidFill>
                <a:latin typeface="Acherus Grotesque" panose="02000505000000020004" pitchFamily="50" charset="0"/>
              </a:rPr>
              <a:t>Topic 2. 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Acherus Grotesque" panose="02000505000000020004" pitchFamily="50" charset="0"/>
              </a:rPr>
              <a:t>Shrinkage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695E-2F13-4A26-B6ED-514C7258A851}"/>
              </a:ext>
            </a:extLst>
          </p:cNvPr>
          <p:cNvSpPr/>
          <p:nvPr userDrawn="1"/>
        </p:nvSpPr>
        <p:spPr>
          <a:xfrm>
            <a:off x="447569" y="407022"/>
            <a:ext cx="3200400" cy="3657600"/>
          </a:xfrm>
          <a:prstGeom prst="rect">
            <a:avLst/>
          </a:prstGeom>
          <a:solidFill>
            <a:schemeClr val="accent1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Acherus Grotesque" panose="02000505000000020004" pitchFamily="50" charset="0"/>
            </a:endParaRPr>
          </a:p>
          <a:p>
            <a:pPr algn="ctr"/>
            <a:r>
              <a:rPr lang="en-US" sz="1600" b="1">
                <a:solidFill>
                  <a:srgbClr val="851F41"/>
                </a:solidFill>
                <a:latin typeface="Acherus Grotesque" panose="02000505000000020004" pitchFamily="50" charset="0"/>
              </a:rPr>
              <a:t>Topic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u="none" strike="noStrike" cap="none">
                <a:solidFill>
                  <a:srgbClr val="000000"/>
                </a:solidFill>
                <a:latin typeface="Acherus Grotesque" panose="02000505000000020004" pitchFamily="50" charset="0"/>
                <a:ea typeface="Arial"/>
                <a:cs typeface="Arial"/>
                <a:sym typeface="Arial"/>
              </a:rPr>
              <a:t>Subset Selection</a:t>
            </a:r>
            <a:endParaRPr lang="en-US" sz="1600">
              <a:latin typeface="Acherus Grotesque" panose="02000505000000020004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A94654-8FB3-4CE4-8C3B-F5A5C85770EE}"/>
              </a:ext>
            </a:extLst>
          </p:cNvPr>
          <p:cNvSpPr/>
          <p:nvPr userDrawn="1"/>
        </p:nvSpPr>
        <p:spPr>
          <a:xfrm>
            <a:off x="960169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16B76-8354-4418-9FBF-B7878825F20E}"/>
              </a:ext>
            </a:extLst>
          </p:cNvPr>
          <p:cNvSpPr/>
          <p:nvPr userDrawn="1"/>
        </p:nvSpPr>
        <p:spPr>
          <a:xfrm>
            <a:off x="5549691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4C8F4-09AF-436B-AA53-EFA855A07173}"/>
              </a:ext>
            </a:extLst>
          </p:cNvPr>
          <p:cNvSpPr/>
          <p:nvPr userDrawn="1"/>
        </p:nvSpPr>
        <p:spPr>
          <a:xfrm>
            <a:off x="1514216" y="743994"/>
            <a:ext cx="1067107" cy="1071207"/>
          </a:xfrm>
          <a:prstGeom prst="rect">
            <a:avLst/>
          </a:prstGeom>
          <a:solidFill>
            <a:srgbClr val="851F41"/>
          </a:solidFill>
          <a:ln>
            <a:solidFill>
              <a:srgbClr val="851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cherus Grotesque" panose="02000505000000020004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2969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76AF-4DF3-4404-985D-82163DCC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492BE-A31D-4A9B-901D-6F52A0B4B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52D36-95BE-44DF-A9D9-8CC315720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C3E87-5695-445C-9BAA-AB58B0E3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Linear Model Improvements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D1FB6-9447-4C83-9B8A-08EC7D9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1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E8AD-C595-4FEC-ABF3-B635460A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25B4E-B348-46E9-8C04-DC9237D84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FB086-7552-41C4-A531-8D04E1E75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953E3-88E7-4117-8CE1-9811756E4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8BF73-9327-4079-B64C-2024D0EB3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67A56-5B1E-4138-AFE4-DC274310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Linear Model Improvements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5C833-A627-4487-94F7-AF92DA51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2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6496-30DD-4AF6-A220-641CACA5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168B5-AA0D-4129-B0C3-575E5C74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Linear Model 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7B8EE-C571-4168-ABB2-FACED00C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3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68F9F-ADD2-44D3-9FD5-2DDED802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6A544-E9D6-4E43-9790-C08EC61EA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1DAF-B7B3-4CCB-B4B5-F571E947E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cherus Grotesque" panose="02000505000000020004" pitchFamily="50" charset="0"/>
              </a:defRPr>
            </a:lvl1pPr>
          </a:lstStyle>
          <a:p>
            <a:r>
              <a:rPr lang="en-US" dirty="0"/>
              <a:t>Linear Model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1E62-EE75-494D-AFA7-44237EDBE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cherus Grotesque" panose="02000505000000020004" pitchFamily="50" charset="0"/>
              </a:defRPr>
            </a:lvl1pPr>
          </a:lstStyle>
          <a:p>
            <a:fld id="{8E06CFEE-053A-4A40-A88B-A288F028948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6DF3B1-56C8-4EFB-812E-E19AB8F7405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25" y="6356350"/>
            <a:ext cx="1056735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1B19E0-86A2-4C9B-88BF-2EF669D66AD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93" y="6356350"/>
            <a:ext cx="870297" cy="365760"/>
          </a:xfrm>
          <a:prstGeom prst="rect">
            <a:avLst/>
          </a:prstGeom>
        </p:spPr>
      </p:pic>
      <p:sp>
        <p:nvSpPr>
          <p:cNvPr id="21" name="Google Shape;10;p70">
            <a:extLst>
              <a:ext uri="{FF2B5EF4-FFF2-40B4-BE49-F238E27FC236}">
                <a16:creationId xmlns:a16="http://schemas.microsoft.com/office/drawing/2014/main" id="{CC962B8C-34B0-4291-A023-88ED0FA38C72}"/>
              </a:ext>
            </a:extLst>
          </p:cNvPr>
          <p:cNvSpPr/>
          <p:nvPr userDrawn="1"/>
        </p:nvSpPr>
        <p:spPr>
          <a:xfrm>
            <a:off x="137160" y="246914"/>
            <a:ext cx="3840480" cy="94615"/>
          </a:xfrm>
          <a:custGeom>
            <a:avLst/>
            <a:gdLst/>
            <a:ahLst/>
            <a:cxnLst/>
            <a:rect l="l" t="t" r="r" b="b"/>
            <a:pathLst>
              <a:path w="3703320" h="94615" extrusionOk="0">
                <a:moveTo>
                  <a:pt x="0" y="94487"/>
                </a:moveTo>
                <a:lnTo>
                  <a:pt x="3703320" y="94487"/>
                </a:lnTo>
                <a:lnTo>
                  <a:pt x="3703320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861F41"/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;p70">
            <a:extLst>
              <a:ext uri="{FF2B5EF4-FFF2-40B4-BE49-F238E27FC236}">
                <a16:creationId xmlns:a16="http://schemas.microsoft.com/office/drawing/2014/main" id="{FBA47100-BB05-4A21-918E-C678AEA98418}"/>
              </a:ext>
            </a:extLst>
          </p:cNvPr>
          <p:cNvSpPr/>
          <p:nvPr userDrawn="1"/>
        </p:nvSpPr>
        <p:spPr>
          <a:xfrm>
            <a:off x="8214360" y="234071"/>
            <a:ext cx="3840480" cy="94615"/>
          </a:xfrm>
          <a:custGeom>
            <a:avLst/>
            <a:gdLst/>
            <a:ahLst/>
            <a:cxnLst/>
            <a:rect l="l" t="t" r="r" b="b"/>
            <a:pathLst>
              <a:path w="3703320" h="94615" extrusionOk="0">
                <a:moveTo>
                  <a:pt x="0" y="94487"/>
                </a:moveTo>
                <a:lnTo>
                  <a:pt x="3703320" y="94487"/>
                </a:lnTo>
                <a:lnTo>
                  <a:pt x="3703320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75787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;p70">
            <a:extLst>
              <a:ext uri="{FF2B5EF4-FFF2-40B4-BE49-F238E27FC236}">
                <a16:creationId xmlns:a16="http://schemas.microsoft.com/office/drawing/2014/main" id="{6F6B99EE-0AF5-42E1-8DC1-8EAB87F71CD5}"/>
              </a:ext>
            </a:extLst>
          </p:cNvPr>
          <p:cNvSpPr/>
          <p:nvPr userDrawn="1"/>
        </p:nvSpPr>
        <p:spPr>
          <a:xfrm>
            <a:off x="4155947" y="246914"/>
            <a:ext cx="3840480" cy="94615"/>
          </a:xfrm>
          <a:custGeom>
            <a:avLst/>
            <a:gdLst/>
            <a:ahLst/>
            <a:cxnLst/>
            <a:rect l="l" t="t" r="r" b="b"/>
            <a:pathLst>
              <a:path w="3703320" h="94615" extrusionOk="0">
                <a:moveTo>
                  <a:pt x="0" y="94487"/>
                </a:moveTo>
                <a:lnTo>
                  <a:pt x="3703319" y="94487"/>
                </a:lnTo>
                <a:lnTo>
                  <a:pt x="3703319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E5751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76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701" r:id="rId3"/>
    <p:sldLayoutId id="2147483680" r:id="rId4"/>
    <p:sldLayoutId id="2147483702" r:id="rId5"/>
    <p:sldLayoutId id="2147483703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700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cherus Grotesque" panose="02000505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cherus Grotesque" panose="0200050500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6035" y="2177583"/>
            <a:ext cx="598883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Recall the dataset on loan defaults</a:t>
            </a:r>
          </a:p>
          <a:p>
            <a:pPr marL="800100" lvl="1" indent="-342900"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</a:pP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predict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whether an individual will 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default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on their credit card payment</a:t>
            </a:r>
          </a:p>
          <a:p>
            <a:pPr marL="800100" lvl="1" indent="-342900"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using annual income, student status, credit limit, and monthly credit rating</a:t>
            </a:r>
          </a:p>
          <a:p>
            <a:pPr marL="342900" indent="-342900"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Important to use </a:t>
            </a:r>
            <a:r>
              <a:rPr lang="en-US" sz="2200" i="1" u="sng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standardized dataset </a:t>
            </a:r>
          </a:p>
          <a:p>
            <a:pPr marL="342900" indent="-342900">
              <a:spcAft>
                <a:spcPts val="1200"/>
              </a:spcAft>
              <a:buClr>
                <a:schemeClr val="accent2"/>
              </a:buClr>
              <a:buSzPts val="2369"/>
              <a:buFont typeface="Wingdings" panose="05000000000000000000" pitchFamily="2" charset="2"/>
              <a:buChar char="§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represent the linear regression coefficients on the standardized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33060" y="1804401"/>
            <a:ext cx="5213865" cy="3910272"/>
            <a:chOff x="6933060" y="1869201"/>
            <a:chExt cx="5213865" cy="3910272"/>
          </a:xfrm>
        </p:grpSpPr>
        <p:grpSp>
          <p:nvGrpSpPr>
            <p:cNvPr id="2" name="Group 1"/>
            <p:cNvGrpSpPr/>
            <p:nvPr/>
          </p:nvGrpSpPr>
          <p:grpSpPr>
            <a:xfrm>
              <a:off x="6933060" y="1869201"/>
              <a:ext cx="4846320" cy="3669787"/>
              <a:chOff x="6933060" y="1869201"/>
              <a:chExt cx="4846320" cy="366978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b="14834"/>
              <a:stretch/>
            </p:blipFill>
            <p:spPr>
              <a:xfrm>
                <a:off x="6933060" y="1869201"/>
                <a:ext cx="4846320" cy="3669787"/>
              </a:xfrm>
              <a:prstGeom prst="rect">
                <a:avLst/>
              </a:prstGeom>
            </p:spPr>
          </p:pic>
          <p:sp>
            <p:nvSpPr>
              <p:cNvPr id="31" name="Oval 30"/>
              <p:cNvSpPr/>
              <p:nvPr/>
            </p:nvSpPr>
            <p:spPr>
              <a:xfrm>
                <a:off x="7777712" y="5135738"/>
                <a:ext cx="182880" cy="18288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775129" y="3356441"/>
                <a:ext cx="182880" cy="18288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759631" y="3123968"/>
                <a:ext cx="182880" cy="18288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7790628" y="1981666"/>
                <a:ext cx="182880" cy="18288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1670769" y="5161866"/>
                  <a:ext cx="4761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0769" y="5161866"/>
                  <a:ext cx="47615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600014" y="5440919"/>
              <a:ext cx="4305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974725" algn="l"/>
                  <a:tab pos="1949450" algn="l"/>
                  <a:tab pos="2968625" algn="l"/>
                </a:tabLst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lantagenet Cherokee" panose="02020602070100000000" pitchFamily="18" charset="0"/>
                </a:rPr>
                <a:t>0	0.01 	 100 	10000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839855" y="4716638"/>
            <a:ext cx="1484774" cy="33855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High flexibility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25286" y="4731628"/>
            <a:ext cx="1484774" cy="33855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Low flexibility</a:t>
            </a:r>
          </a:p>
        </p:txBody>
      </p:sp>
      <p:sp>
        <p:nvSpPr>
          <p:cNvPr id="18" name="Oval 17"/>
          <p:cNvSpPr/>
          <p:nvPr/>
        </p:nvSpPr>
        <p:spPr>
          <a:xfrm>
            <a:off x="916348" y="4942512"/>
            <a:ext cx="179647" cy="20360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Google Shape;133;p4">
            <a:extLst>
              <a:ext uri="{FF2B5EF4-FFF2-40B4-BE49-F238E27FC236}">
                <a16:creationId xmlns:a16="http://schemas.microsoft.com/office/drawing/2014/main" id="{38D1B594-6637-4430-9FC8-A5F04EC78D0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4963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kern="1200" cap="none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2pPr>
            <a:lvl3pPr lvl="2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3pPr>
            <a:lvl4pPr lvl="3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4pPr>
            <a:lvl5pPr lvl="4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5pPr>
            <a:lvl6pPr lvl="5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6pPr>
            <a:lvl7pPr lvl="6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7pPr>
            <a:lvl8pPr lvl="7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8pPr>
            <a:lvl9pPr lvl="8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3F3F3F"/>
              </a:buClr>
              <a:buSzPct val="100000"/>
              <a:buFont typeface="Arial"/>
              <a:buNone/>
            </a:pPr>
            <a:r>
              <a:rPr 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RIDGE REGRESSION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B38A065-766E-2631-FC0D-387FDA24147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Linear Model Adjustments</a:t>
            </a:r>
          </a:p>
        </p:txBody>
      </p:sp>
    </p:spTree>
    <p:extLst>
      <p:ext uri="{BB962C8B-B14F-4D97-AF65-F5344CB8AC3E}">
        <p14:creationId xmlns:p14="http://schemas.microsoft.com/office/powerpoint/2010/main" val="109044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5906" y="2403581"/>
                <a:ext cx="6603836" cy="140038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Clr>
                    <a:schemeClr val="accent2"/>
                  </a:buClr>
                  <a:buSzPts val="2369"/>
                  <a:buFont typeface="Wingdings" panose="05000000000000000000" pitchFamily="2" charset="2"/>
                  <a:buChar char="§"/>
                </a:pPr>
                <a:r>
                  <a:rPr lang="en-US" sz="25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5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decreases </a:t>
                </a:r>
                <a:r>
                  <a:rPr lang="en-US" sz="25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US" sz="25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least squares estimators</a:t>
                </a:r>
              </a:p>
              <a:p>
                <a:pPr marL="342900" indent="-342900">
                  <a:spcAft>
                    <a:spcPts val="1200"/>
                  </a:spcAft>
                  <a:buClr>
                    <a:schemeClr val="accent2"/>
                  </a:buClr>
                  <a:buSzPts val="2369"/>
                  <a:buFont typeface="Wingdings" panose="05000000000000000000" pitchFamily="2" charset="2"/>
                  <a:buChar char="§"/>
                </a:pPr>
                <a:r>
                  <a:rPr lang="en-US" sz="25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5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5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it increases </a:t>
                </a:r>
                <a:r>
                  <a:rPr lang="en-US" sz="25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sym typeface="Wingdings" panose="05000000000000000000" pitchFamily="2" charset="2"/>
                  </a:rPr>
                  <a:t> zero</a:t>
                </a:r>
                <a:endParaRPr lang="en-US" sz="2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06" y="2403581"/>
                <a:ext cx="6603836" cy="1400383"/>
              </a:xfrm>
              <a:prstGeom prst="rect">
                <a:avLst/>
              </a:prstGeom>
              <a:blipFill>
                <a:blip r:embed="rId3"/>
                <a:stretch>
                  <a:fillRect l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023956" y="1352203"/>
            <a:ext cx="5810909" cy="4545080"/>
            <a:chOff x="7037990" y="1869201"/>
            <a:chExt cx="5127920" cy="385918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b="14834"/>
            <a:stretch/>
          </p:blipFill>
          <p:spPr>
            <a:xfrm>
              <a:off x="7037990" y="1869201"/>
              <a:ext cx="4846320" cy="3669787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>
            <a:xfrm>
              <a:off x="7882642" y="5135738"/>
              <a:ext cx="182880" cy="18288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880059" y="3356441"/>
              <a:ext cx="182880" cy="18288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7864561" y="3123968"/>
              <a:ext cx="182880" cy="18288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895558" y="1981666"/>
              <a:ext cx="182880" cy="18288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1745719" y="5236816"/>
                  <a:ext cx="420191" cy="444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5719" y="5236816"/>
                  <a:ext cx="420191" cy="444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704944" y="5440919"/>
              <a:ext cx="4305173" cy="28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974725" algn="l"/>
                  <a:tab pos="1949450" algn="l"/>
                  <a:tab pos="2968625" algn="l"/>
                </a:tabLst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lantagenet Cherokee" panose="02020602070100000000" pitchFamily="18" charset="0"/>
                </a:rPr>
                <a:t>0	0.01 	 100 	10000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44785" y="4716638"/>
              <a:ext cx="1484774" cy="28746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High flexibility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230216" y="4731628"/>
              <a:ext cx="1484774" cy="28746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Low flexibility</a:t>
              </a:r>
            </a:p>
          </p:txBody>
        </p:sp>
      </p:grpSp>
      <p:sp>
        <p:nvSpPr>
          <p:cNvPr id="18" name="Google Shape;133;p4">
            <a:extLst>
              <a:ext uri="{FF2B5EF4-FFF2-40B4-BE49-F238E27FC236}">
                <a16:creationId xmlns:a16="http://schemas.microsoft.com/office/drawing/2014/main" id="{5A541E9B-0873-4CFD-9583-282C636B3D98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4963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kern="1200" cap="none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2pPr>
            <a:lvl3pPr lvl="2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3pPr>
            <a:lvl4pPr lvl="3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4pPr>
            <a:lvl5pPr lvl="4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5pPr>
            <a:lvl6pPr lvl="5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6pPr>
            <a:lvl7pPr lvl="6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7pPr>
            <a:lvl8pPr lvl="7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8pPr>
            <a:lvl9pPr lvl="8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3F3F3F"/>
              </a:buClr>
              <a:buSzPct val="100000"/>
              <a:buFont typeface="Arial"/>
              <a:buNone/>
            </a:pPr>
            <a:r>
              <a:rPr 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RIDGE REGRESSION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7B064D2-8B2B-C2D4-4F4C-5F11827101D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Linear Model Adjustments</a:t>
            </a:r>
          </a:p>
        </p:txBody>
      </p:sp>
    </p:spTree>
    <p:extLst>
      <p:ext uri="{BB962C8B-B14F-4D97-AF65-F5344CB8AC3E}">
        <p14:creationId xmlns:p14="http://schemas.microsoft.com/office/powerpoint/2010/main" val="4255167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09C9-52BD-476E-8E66-C8B2810C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2) Now we try out our different model selection algorithms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F8EA8-4A10-4420-8323-F5B6DFF0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Linear Model Improvements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66CC9-E97B-49FE-9DFD-CC9F8E0D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65BF7-BB10-464C-ADEE-343A5BE2C381}"/>
              </a:ext>
            </a:extLst>
          </p:cNvPr>
          <p:cNvSpPr/>
          <p:nvPr/>
        </p:nvSpPr>
        <p:spPr>
          <a:xfrm>
            <a:off x="627186" y="1607910"/>
            <a:ext cx="2027097" cy="5149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SzPts val="2369"/>
            </a:pPr>
            <a:r>
              <a:rPr lang="en-US" sz="2000" u="sng" dirty="0">
                <a:solidFill>
                  <a:schemeClr val="dk1"/>
                </a:solidFill>
                <a:latin typeface="Acherus Grotesque" panose="02000505000000020004" pitchFamily="50" charset="0"/>
                <a:ea typeface="Calibri"/>
                <a:cs typeface="Calibri"/>
                <a:sym typeface="Calibri"/>
              </a:rPr>
              <a:t>R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F8F4E0-18AC-465C-9608-58E2646333D3}"/>
              </a:ext>
            </a:extLst>
          </p:cNvPr>
          <p:cNvSpPr/>
          <p:nvPr/>
        </p:nvSpPr>
        <p:spPr>
          <a:xfrm>
            <a:off x="687503" y="4339343"/>
            <a:ext cx="2027097" cy="5149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SzPts val="2369"/>
            </a:pPr>
            <a:r>
              <a:rPr lang="en-US" sz="2000" u="sng" dirty="0">
                <a:solidFill>
                  <a:schemeClr val="dk1"/>
                </a:solidFill>
                <a:latin typeface="Acherus Grotesque" panose="02000505000000020004" pitchFamily="50" charset="0"/>
                <a:ea typeface="Calibri"/>
                <a:cs typeface="Calibri"/>
                <a:sym typeface="Calibri"/>
              </a:rPr>
              <a:t>Python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6D60E-29A7-485B-86C3-5133055FE151}"/>
              </a:ext>
            </a:extLst>
          </p:cNvPr>
          <p:cNvSpPr txBox="1"/>
          <p:nvPr/>
        </p:nvSpPr>
        <p:spPr>
          <a:xfrm>
            <a:off x="3037913" y="2067269"/>
            <a:ext cx="8976287" cy="2031325"/>
          </a:xfrm>
          <a:prstGeom prst="rect">
            <a:avLst/>
          </a:prstGeom>
          <a:solidFill>
            <a:srgbClr val="FFFFE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xydatReg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regsubsets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(y~., data=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xydat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, method=“exhaustive”,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nvmax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=10) </a:t>
            </a:r>
          </a:p>
          <a:p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xydatRegF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&lt;-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regsubsets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(y~., data=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xydat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, method="forward",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nvmax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=10)</a:t>
            </a:r>
          </a:p>
          <a:p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xydatRegB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regsubsets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(y~., data=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xydat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, method="backward",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nvmax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=10)</a:t>
            </a:r>
          </a:p>
          <a:p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xydatRegS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regsubsets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(y~., data=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xydat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, method="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seqrep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",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nvmax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=10)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61727-C66C-48B2-BB6E-AE5752001EC8}"/>
              </a:ext>
            </a:extLst>
          </p:cNvPr>
          <p:cNvSpPr txBox="1"/>
          <p:nvPr/>
        </p:nvSpPr>
        <p:spPr>
          <a:xfrm>
            <a:off x="616420" y="2135235"/>
            <a:ext cx="221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cherus Grotesque" panose="02000505000000020004" pitchFamily="50" charset="0"/>
              </a:rPr>
              <a:t>Best model selection in all possible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D3C88-8866-4DE9-8C57-DB02C9476219}"/>
              </a:ext>
            </a:extLst>
          </p:cNvPr>
          <p:cNvSpPr txBox="1"/>
          <p:nvPr/>
        </p:nvSpPr>
        <p:spPr>
          <a:xfrm>
            <a:off x="3858615" y="4703073"/>
            <a:ext cx="7780158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models =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bestModel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(y, X, 11)</a:t>
            </a:r>
          </a:p>
          <a:p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models =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forward_stepwise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(y, X)</a:t>
            </a:r>
          </a:p>
          <a:p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models =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backward_stepwise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(y, X)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8C460D-33AA-4600-8C49-B3038695422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830841" y="2327101"/>
            <a:ext cx="299221" cy="6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5E0B49-1279-4BCE-B0AE-C441CD149D7F}"/>
              </a:ext>
            </a:extLst>
          </p:cNvPr>
          <p:cNvSpPr txBox="1"/>
          <p:nvPr/>
        </p:nvSpPr>
        <p:spPr>
          <a:xfrm>
            <a:off x="615463" y="2678877"/>
            <a:ext cx="1812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cherus Grotesque" panose="02000505000000020004" pitchFamily="50" charset="0"/>
              </a:rPr>
              <a:t>Forward selection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AD770-BF23-4730-9D0D-EA23162B79E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428434" y="2823598"/>
            <a:ext cx="597756" cy="91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4785EB-BEDA-46C5-9FEC-4EDE62D5578A}"/>
              </a:ext>
            </a:extLst>
          </p:cNvPr>
          <p:cNvSpPr txBox="1"/>
          <p:nvPr/>
        </p:nvSpPr>
        <p:spPr>
          <a:xfrm>
            <a:off x="622544" y="3217066"/>
            <a:ext cx="188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cherus Grotesque" panose="02000505000000020004" pitchFamily="50" charset="0"/>
              </a:rPr>
              <a:t>backward selection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AC3F47-0361-4418-9C26-17B728B64A2C}"/>
              </a:ext>
            </a:extLst>
          </p:cNvPr>
          <p:cNvCxnSpPr>
            <a:cxnSpLocks/>
          </p:cNvCxnSpPr>
          <p:nvPr/>
        </p:nvCxnSpPr>
        <p:spPr>
          <a:xfrm flipH="1">
            <a:off x="2451850" y="3364523"/>
            <a:ext cx="643042" cy="6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FD4734-6D28-4610-8C56-24F971C92A0F}"/>
              </a:ext>
            </a:extLst>
          </p:cNvPr>
          <p:cNvSpPr txBox="1"/>
          <p:nvPr/>
        </p:nvSpPr>
        <p:spPr>
          <a:xfrm>
            <a:off x="615463" y="3748823"/>
            <a:ext cx="1895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cherus Grotesque" panose="02000505000000020004" pitchFamily="50" charset="0"/>
              </a:rPr>
              <a:t>Stepwise selection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DD20B6-088B-4BB7-AF37-0425F799E9E4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510465" y="3902712"/>
            <a:ext cx="584428" cy="54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D53FDF-0862-4722-8F3A-B73DCDFB10FB}"/>
              </a:ext>
            </a:extLst>
          </p:cNvPr>
          <p:cNvSpPr txBox="1"/>
          <p:nvPr/>
        </p:nvSpPr>
        <p:spPr>
          <a:xfrm>
            <a:off x="7967552" y="4844609"/>
            <a:ext cx="3553710" cy="120032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cherus Grotesque" panose="02000505000000020004" pitchFamily="50" charset="0"/>
                <a:sym typeface="Wingdings 2" panose="05020102010507070707" pitchFamily="18" charset="2"/>
              </a:rPr>
              <a:t> In the Python code, we pre-defined the functions for model selection so now we have nice compact code</a:t>
            </a:r>
            <a:endParaRPr lang="en-US" dirty="0">
              <a:solidFill>
                <a:schemeClr val="accent1"/>
              </a:solidFill>
              <a:latin typeface="Acherus Grotesque" panose="02000505000000020004" pitchFamily="50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B765A7-7667-4A58-822A-5682A6D30EC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2823029" y="4916211"/>
            <a:ext cx="1035586" cy="2227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05130A-78A0-4A6B-B217-7FDAE37A3EA7}"/>
              </a:ext>
            </a:extLst>
          </p:cNvPr>
          <p:cNvSpPr txBox="1"/>
          <p:nvPr/>
        </p:nvSpPr>
        <p:spPr>
          <a:xfrm>
            <a:off x="615463" y="5400604"/>
            <a:ext cx="1895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cherus Grotesque" panose="02000505000000020004" pitchFamily="50" charset="0"/>
              </a:rPr>
              <a:t>Forward selection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A32950-417F-440D-85FD-240C67D474CB}"/>
              </a:ext>
            </a:extLst>
          </p:cNvPr>
          <p:cNvCxnSpPr>
            <a:cxnSpLocks/>
            <a:stCxn id="9" idx="1"/>
            <a:endCxn id="19" idx="3"/>
          </p:cNvCxnSpPr>
          <p:nvPr/>
        </p:nvCxnSpPr>
        <p:spPr>
          <a:xfrm flipH="1">
            <a:off x="2510465" y="5441737"/>
            <a:ext cx="1348150" cy="112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2B6FD-E9B0-4D49-B573-05FC02F41810}"/>
              </a:ext>
            </a:extLst>
          </p:cNvPr>
          <p:cNvSpPr txBox="1"/>
          <p:nvPr/>
        </p:nvSpPr>
        <p:spPr>
          <a:xfrm>
            <a:off x="622544" y="5867199"/>
            <a:ext cx="2083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cherus Grotesque" panose="02000505000000020004" pitchFamily="50" charset="0"/>
              </a:rPr>
              <a:t>Backward selection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82D98-C652-460C-94F9-CFD8E98D4C8D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2705625" y="6021088"/>
            <a:ext cx="11012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A8E45C-1BC2-47BA-9E67-D9AAD99D1FAB}"/>
              </a:ext>
            </a:extLst>
          </p:cNvPr>
          <p:cNvSpPr txBox="1"/>
          <p:nvPr/>
        </p:nvSpPr>
        <p:spPr>
          <a:xfrm>
            <a:off x="608608" y="4877384"/>
            <a:ext cx="221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cherus Grotesque" panose="02000505000000020004" pitchFamily="50" charset="0"/>
              </a:rPr>
              <a:t>Best model selection in all possible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E5908-2AD3-4F99-BBF7-A58A0D634BFF}"/>
              </a:ext>
            </a:extLst>
          </p:cNvPr>
          <p:cNvSpPr txBox="1"/>
          <p:nvPr/>
        </p:nvSpPr>
        <p:spPr>
          <a:xfrm>
            <a:off x="1783310" y="3736714"/>
            <a:ext cx="309539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Only deleted this stepwise part</a:t>
            </a:r>
          </a:p>
        </p:txBody>
      </p:sp>
    </p:spTree>
    <p:extLst>
      <p:ext uri="{BB962C8B-B14F-4D97-AF65-F5344CB8AC3E}">
        <p14:creationId xmlns:p14="http://schemas.microsoft.com/office/powerpoint/2010/main" val="67639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title"/>
          </p:nvPr>
        </p:nvSpPr>
        <p:spPr>
          <a:xfrm>
            <a:off x="581192" y="626030"/>
            <a:ext cx="11029616" cy="55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rgbClr val="FFFFFF"/>
              </a:buClr>
              <a:buSzPts val="2400"/>
            </a:pPr>
            <a:r>
              <a:rPr lang="en-US" sz="3200"/>
              <a:t>Exercises: College Applications</a:t>
            </a:r>
            <a:endParaRPr sz="320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276AEC8-BCD6-1AF3-8F92-CB50704B6EE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Linear Model Adjustments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735" y="1574531"/>
            <a:ext cx="11307605" cy="501675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lvl="0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Compare results from the linear model, ridge regression, the lasso, PCR, and PLS</a:t>
            </a:r>
          </a:p>
          <a:p>
            <a:pPr marL="342900" lvl="0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Predict the number of college </a:t>
            </a:r>
            <a:r>
              <a:rPr lang="en-US" sz="2000" b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applications accepted</a:t>
            </a:r>
          </a:p>
          <a:p>
            <a:pPr marL="342900" lvl="0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Dataset: 777 observations on 18 variables</a:t>
            </a:r>
          </a:p>
          <a:p>
            <a:pPr marL="342900" lvl="0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Variables: 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college is public or private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number of applications received 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number of applications accepted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number of new students enrolled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percentage new students from top 10% of high school class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percentage new students from top 25% of high school class</a:t>
            </a:r>
            <a:endParaRPr lang="en-US" sz="20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number of full undergraduates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number of part-time undergraduates</a:t>
            </a:r>
            <a:endParaRPr lang="en-US" sz="20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out-of-state tuition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room and board costs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estimated book costs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estimated personal spending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percentage of faculty with Ph.D.’s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percentage of faculty with terminal degree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student/faculty ratio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percentage alumni who donate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instructional expenditure per student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graduation rate</a:t>
            </a:r>
          </a:p>
        </p:txBody>
      </p:sp>
    </p:spTree>
    <p:extLst>
      <p:ext uri="{BB962C8B-B14F-4D97-AF65-F5344CB8AC3E}">
        <p14:creationId xmlns:p14="http://schemas.microsoft.com/office/powerpoint/2010/main" val="226784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title"/>
          </p:nvPr>
        </p:nvSpPr>
        <p:spPr>
          <a:xfrm>
            <a:off x="461549" y="692026"/>
            <a:ext cx="11029616" cy="56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rgbClr val="FFFFFF"/>
              </a:buClr>
              <a:buSzPts val="2400"/>
            </a:pPr>
            <a:r>
              <a:rPr lang="en-US" sz="3200"/>
              <a:t>Exercises: College Applications</a:t>
            </a:r>
            <a:endParaRPr sz="320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FFB360D-58A6-88AA-A3DE-CB856B70228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Linear Model Adjustments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549" y="1295388"/>
            <a:ext cx="113076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  <a:buClr>
                <a:schemeClr val="accent2"/>
              </a:buClr>
              <a:buSzPts val="2369"/>
              <a:tabLst>
                <a:tab pos="284163" algn="l"/>
              </a:tabLst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1) For this exercise, we will fit each of the models discussed in this section and compare their resulting performances in terms of ability to predict number of applications: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23063" y="2097568"/>
            <a:ext cx="2027097" cy="5149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SzPts val="2369"/>
            </a:pPr>
            <a:r>
              <a:rPr lang="en-US" sz="2000" u="sng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6180" y="2253737"/>
            <a:ext cx="7525066" cy="1384995"/>
          </a:xfrm>
          <a:prstGeom prst="rect">
            <a:avLst/>
          </a:prstGeom>
          <a:solidFill>
            <a:srgbClr val="FFFFE1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CollegeLM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&lt;-lm(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Accept~.,data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=train2) 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CollegeLMPred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&lt;-predict(CollegeLM,test2,type="response")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ColRidge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(train2M,train2$Accept,alpha=0,lambda=lambdas3)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ColRidgeCV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cv.glmnet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(train2M,train2$Accept,alpha=0,lambda=lambdas3) 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ColRidgePred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&lt;-predict(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ColRidge,s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ColRidgeCV$lambda.min,newx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=test2M)</a:t>
            </a:r>
          </a:p>
        </p:txBody>
      </p:sp>
      <p:cxnSp>
        <p:nvCxnSpPr>
          <p:cNvPr id="26" name="Straight Arrow Connector 25"/>
          <p:cNvCxnSpPr>
            <a:cxnSpLocks/>
            <a:stCxn id="45" idx="1"/>
            <a:endCxn id="47" idx="3"/>
          </p:cNvCxnSpPr>
          <p:nvPr/>
        </p:nvCxnSpPr>
        <p:spPr>
          <a:xfrm flipH="1">
            <a:off x="1932702" y="2629337"/>
            <a:ext cx="466318" cy="28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3063" y="3137876"/>
            <a:ext cx="161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Ridge regression &amp; its prediction</a:t>
            </a:r>
          </a:p>
        </p:txBody>
      </p:sp>
      <p:cxnSp>
        <p:nvCxnSpPr>
          <p:cNvPr id="44" name="Straight Arrow Connector 43"/>
          <p:cNvCxnSpPr>
            <a:cxnSpLocks/>
            <a:stCxn id="46" idx="1"/>
            <a:endCxn id="42" idx="3"/>
          </p:cNvCxnSpPr>
          <p:nvPr/>
        </p:nvCxnSpPr>
        <p:spPr>
          <a:xfrm flipH="1">
            <a:off x="2034518" y="3290613"/>
            <a:ext cx="368672" cy="108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>
            <a:off x="2399020" y="2401746"/>
            <a:ext cx="137160" cy="4551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>
            <a:off x="2403190" y="3047454"/>
            <a:ext cx="134918" cy="4863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46100" y="2650421"/>
            <a:ext cx="1386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Linear model &amp; its prediction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1923" y="3680213"/>
            <a:ext cx="2027097" cy="4969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SzPts val="2369"/>
            </a:pPr>
            <a:r>
              <a:rPr lang="en-US" sz="2000" u="sng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Python Code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62567" y="3859049"/>
            <a:ext cx="8101830" cy="2462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linear_model.LinearRegression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linreg.fit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 MSE of LR: " + str(((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linreg.predict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** 2).sum()/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ridge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linear_model.Ridge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=True, normalize=True)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ridge.set_params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(alpha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minLambda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ridge.fit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 MSE of ridge with lambda {}: {}".format(str(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minLambda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str(((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ridge.predict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** 2).sum()/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3623532" y="5251459"/>
            <a:ext cx="0" cy="18288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640974" y="5687263"/>
            <a:ext cx="0" cy="18288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6" idx="1"/>
            <a:endCxn id="59" idx="3"/>
          </p:cNvCxnSpPr>
          <p:nvPr/>
        </p:nvCxnSpPr>
        <p:spPr>
          <a:xfrm flipH="1">
            <a:off x="3148898" y="4217667"/>
            <a:ext cx="298806" cy="1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71923" y="4873082"/>
            <a:ext cx="274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</a:rPr>
              <a:t>Calling the ridge regression, then fitting it using the CV best parameter</a:t>
            </a:r>
          </a:p>
        </p:txBody>
      </p:sp>
      <p:sp>
        <p:nvSpPr>
          <p:cNvPr id="56" name="Left Brace 55"/>
          <p:cNvSpPr/>
          <p:nvPr/>
        </p:nvSpPr>
        <p:spPr>
          <a:xfrm>
            <a:off x="3447704" y="4035284"/>
            <a:ext cx="137160" cy="3647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88809" y="4136284"/>
            <a:ext cx="1860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</a:rPr>
              <a:t>Calling the linear model then fitting it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3409400" y="4899306"/>
            <a:ext cx="134918" cy="8229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  <a:stCxn id="60" idx="1"/>
            <a:endCxn id="54" idx="2"/>
          </p:cNvCxnSpPr>
          <p:nvPr/>
        </p:nvCxnSpPr>
        <p:spPr>
          <a:xfrm flipH="1">
            <a:off x="1742216" y="5310786"/>
            <a:ext cx="1667184" cy="23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54623" y="4534531"/>
            <a:ext cx="3242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</a:rPr>
              <a:t>Model prediction and associated MSE</a:t>
            </a:r>
          </a:p>
        </p:txBody>
      </p:sp>
      <p:sp>
        <p:nvSpPr>
          <p:cNvPr id="64" name="Left Brace 63"/>
          <p:cNvSpPr/>
          <p:nvPr/>
        </p:nvSpPr>
        <p:spPr>
          <a:xfrm>
            <a:off x="3447704" y="4439125"/>
            <a:ext cx="137160" cy="2743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944657" y="5722266"/>
            <a:ext cx="139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</a:rPr>
              <a:t>Model prediction and associated MSE</a:t>
            </a:r>
          </a:p>
        </p:txBody>
      </p:sp>
      <p:sp>
        <p:nvSpPr>
          <p:cNvPr id="66" name="Left Brace 65"/>
          <p:cNvSpPr/>
          <p:nvPr/>
        </p:nvSpPr>
        <p:spPr>
          <a:xfrm>
            <a:off x="3392582" y="5835082"/>
            <a:ext cx="137160" cy="2743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title"/>
          </p:nvPr>
        </p:nvSpPr>
        <p:spPr>
          <a:xfrm>
            <a:off x="403373" y="619630"/>
            <a:ext cx="11029616" cy="51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>
              <a:buClr>
                <a:srgbClr val="FFFFFF"/>
              </a:buClr>
              <a:buSzPts val="2400"/>
            </a:pPr>
            <a:r>
              <a:rPr lang="en-US" sz="3200"/>
              <a:t>Exercises: College Applications</a:t>
            </a:r>
            <a:endParaRPr sz="320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2FD34813-A33D-0189-93D5-6AF5F916817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Linear Model Adjustments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03373" y="1083390"/>
            <a:ext cx="113076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  <a:buClr>
                <a:schemeClr val="accent2"/>
              </a:buClr>
              <a:buSzPts val="2369"/>
              <a:tabLst>
                <a:tab pos="284163" algn="l"/>
              </a:tabLst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1) For this exercise, we will fit each of the models discussed in this section and compare their resulting performances in terms of ability to predict number of applications: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168" y="1791323"/>
            <a:ext cx="2027097" cy="5149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SzPts val="2369"/>
            </a:pPr>
            <a:r>
              <a:rPr lang="en-US" sz="2000" u="sng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51714" y="1918985"/>
            <a:ext cx="7525066" cy="1384995"/>
          </a:xfrm>
          <a:prstGeom prst="rect">
            <a:avLst/>
          </a:prstGeom>
          <a:solidFill>
            <a:srgbClr val="FFFFE1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ColLasso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(train2M,train2$Accept,alpha=1,lambda=lambdas3)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ColLassoCV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cv.glmnet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(train2M,train2$Accept,alpha=1,lambda=lambdas3)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ColLassoPred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&lt;-predict(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ColLasso,s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ColLassoCV$lambda.min,newx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=test2M)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ColPCR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pcr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(Accept~., data=train2,scale=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TRUE,validation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="CV")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ColPCRPred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=predict(ColPCR,test2,ncomp=16)</a:t>
            </a:r>
          </a:p>
        </p:txBody>
      </p:sp>
      <p:cxnSp>
        <p:nvCxnSpPr>
          <p:cNvPr id="26" name="Straight Arrow Connector 25"/>
          <p:cNvCxnSpPr>
            <a:cxnSpLocks/>
            <a:stCxn id="45" idx="1"/>
            <a:endCxn id="47" idx="3"/>
          </p:cNvCxnSpPr>
          <p:nvPr/>
        </p:nvCxnSpPr>
        <p:spPr>
          <a:xfrm flipH="1">
            <a:off x="1911247" y="2286693"/>
            <a:ext cx="417895" cy="25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494265" y="2772697"/>
            <a:ext cx="1" cy="32824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8862" y="2857328"/>
            <a:ext cx="1086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PCR &amp; its prediction</a:t>
            </a:r>
          </a:p>
        </p:txBody>
      </p:sp>
      <p:cxnSp>
        <p:nvCxnSpPr>
          <p:cNvPr id="44" name="Straight Arrow Connector 43"/>
          <p:cNvCxnSpPr>
            <a:cxnSpLocks/>
            <a:stCxn id="46" idx="1"/>
            <a:endCxn id="42" idx="3"/>
          </p:cNvCxnSpPr>
          <p:nvPr/>
        </p:nvCxnSpPr>
        <p:spPr>
          <a:xfrm flipH="1">
            <a:off x="1785661" y="2944398"/>
            <a:ext cx="490229" cy="17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>
            <a:off x="2329142" y="1966653"/>
            <a:ext cx="137160" cy="64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>
            <a:off x="2275890" y="2693253"/>
            <a:ext cx="111508" cy="5022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9595" y="2277875"/>
            <a:ext cx="1311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Lasso &amp; its prediction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6334" y="3534850"/>
            <a:ext cx="2027097" cy="4969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SzPts val="2369"/>
            </a:pPr>
            <a:r>
              <a:rPr lang="en-US" sz="2000" u="sng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Python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98492" y="4151726"/>
            <a:ext cx="9667372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lasso =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linear_model.Lasso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=True, normalize=True)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lasso.set_params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(alpha =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minLambda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lasso.fit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print("test MSE of lasso with lambda {}: {}".format(str(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minLambda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), str(((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lasso.predict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 -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 ** 2).sum()/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pcr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linear_model.LinearRegression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pcr.fit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X_pca_train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print("test MSE of PCR with {} components: {}".format(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minM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mean_squared_error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pcr.predict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X_pca_test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 )))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484284" y="5656185"/>
            <a:ext cx="0" cy="18288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21" idx="1"/>
            <a:endCxn id="24" idx="3"/>
          </p:cNvCxnSpPr>
          <p:nvPr/>
        </p:nvCxnSpPr>
        <p:spPr>
          <a:xfrm flipH="1" flipV="1">
            <a:off x="1978968" y="4393090"/>
            <a:ext cx="159762" cy="54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16" y="4862512"/>
            <a:ext cx="167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Calling the PCR then fitting it</a:t>
            </a:r>
          </a:p>
        </p:txBody>
      </p:sp>
      <p:sp>
        <p:nvSpPr>
          <p:cNvPr id="21" name="Left Brace 20"/>
          <p:cNvSpPr/>
          <p:nvPr/>
        </p:nvSpPr>
        <p:spPr>
          <a:xfrm>
            <a:off x="2138730" y="4173438"/>
            <a:ext cx="137160" cy="548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2167949" y="5479052"/>
            <a:ext cx="134918" cy="2743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9837" y="4131480"/>
            <a:ext cx="167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Calling the lasso then fitting it</a:t>
            </a:r>
          </a:p>
        </p:txBody>
      </p:sp>
      <p:cxnSp>
        <p:nvCxnSpPr>
          <p:cNvPr id="27" name="Straight Arrow Connector 26"/>
          <p:cNvCxnSpPr>
            <a:cxnSpLocks/>
            <a:stCxn id="23" idx="1"/>
            <a:endCxn id="20" idx="2"/>
          </p:cNvCxnSpPr>
          <p:nvPr/>
        </p:nvCxnSpPr>
        <p:spPr>
          <a:xfrm flipH="1" flipV="1">
            <a:off x="1071682" y="5385732"/>
            <a:ext cx="1096267" cy="23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73924" y="4572740"/>
            <a:ext cx="2385495" cy="138499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>
                <a:sym typeface="Wingdings 2" panose="05020102010507070707" pitchFamily="18" charset="2"/>
              </a:rPr>
              <a:t> In the Python code, note how PCR is fit like a linear model; the only difference is that we first transform the data using PCA before fitting the model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8709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2197" y="1820252"/>
            <a:ext cx="113076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  <a:buClr>
                <a:schemeClr val="accent2"/>
              </a:buClr>
              <a:buSzPts val="2369"/>
              <a:tabLst>
                <a:tab pos="284163" algn="l"/>
              </a:tabLst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1) For this exercise, we will fit each of the models discussed in this section and compare their resulting performances in terms of ability to predict number of applications: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41400" y="2397133"/>
            <a:ext cx="2027097" cy="5149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SzPts val="2369"/>
            </a:pPr>
            <a:r>
              <a:rPr lang="en-US" sz="2000" u="sng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9769" y="2654607"/>
            <a:ext cx="7525066" cy="1169551"/>
          </a:xfrm>
          <a:prstGeom prst="rect">
            <a:avLst/>
          </a:prstGeom>
          <a:solidFill>
            <a:srgbClr val="FFFFE1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ColPLS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plsr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(Accept~., data=train2,scale=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TRUE,validation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="CV")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ColPLSPred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=predict(ColPLS,test2,ncomp=7)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colMeans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CollegeLMPred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ColRidgePred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ColLassoPred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ColPLSPred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ColPCRPred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)-test2$Accept)^2)</a:t>
            </a:r>
          </a:p>
        </p:txBody>
      </p:sp>
      <p:cxnSp>
        <p:nvCxnSpPr>
          <p:cNvPr id="26" name="Straight Arrow Connector 25"/>
          <p:cNvCxnSpPr>
            <a:cxnSpLocks/>
            <a:stCxn id="45" idx="1"/>
          </p:cNvCxnSpPr>
          <p:nvPr/>
        </p:nvCxnSpPr>
        <p:spPr>
          <a:xfrm flipH="1">
            <a:off x="1913684" y="3019424"/>
            <a:ext cx="345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35927" y="3184546"/>
            <a:ext cx="0" cy="18288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9532" y="3374302"/>
            <a:ext cx="2181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MSE comparison</a:t>
            </a:r>
          </a:p>
        </p:txBody>
      </p:sp>
      <p:cxnSp>
        <p:nvCxnSpPr>
          <p:cNvPr id="44" name="Straight Arrow Connector 43"/>
          <p:cNvCxnSpPr>
            <a:cxnSpLocks/>
            <a:stCxn id="46" idx="1"/>
          </p:cNvCxnSpPr>
          <p:nvPr/>
        </p:nvCxnSpPr>
        <p:spPr>
          <a:xfrm flipH="1">
            <a:off x="1666568" y="3570383"/>
            <a:ext cx="594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>
            <a:off x="2259526" y="2699384"/>
            <a:ext cx="137160" cy="64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>
            <a:off x="2260886" y="3433223"/>
            <a:ext cx="134918" cy="2743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66274" y="2802461"/>
            <a:ext cx="1047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PLS &amp; its prediction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9504" y="3824580"/>
            <a:ext cx="2027097" cy="4969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SzPts val="2369"/>
            </a:pPr>
            <a:r>
              <a:rPr lang="en-US" sz="2000" u="sng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Python Code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13588" y="4514847"/>
            <a:ext cx="7700768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err="1">
                <a:latin typeface="Courier New" panose="02070309020205020404" pitchFamily="49" charset="0"/>
                <a:cs typeface="Courier New" panose="02070309020205020404" pitchFamily="49" charset="0"/>
              </a:rPr>
              <a:t>pls</a:t>
            </a:r>
            <a:r>
              <a:rPr lang="fr-FR" sz="140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400" err="1">
                <a:latin typeface="Courier New" panose="02070309020205020404" pitchFamily="49" charset="0"/>
                <a:cs typeface="Courier New" panose="02070309020205020404" pitchFamily="49" charset="0"/>
              </a:rPr>
              <a:t>PLSRegression</a:t>
            </a:r>
            <a:r>
              <a:rPr lang="fr-FR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400" err="1">
                <a:latin typeface="Courier New" panose="02070309020205020404" pitchFamily="49" charset="0"/>
                <a:cs typeface="Courier New" panose="02070309020205020404" pitchFamily="49" charset="0"/>
              </a:rPr>
              <a:t>n_components</a:t>
            </a:r>
            <a:r>
              <a:rPr lang="fr-FR" sz="140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400" err="1">
                <a:latin typeface="Courier New" panose="02070309020205020404" pitchFamily="49" charset="0"/>
                <a:cs typeface="Courier New" panose="02070309020205020404" pitchFamily="49" charset="0"/>
              </a:rPr>
              <a:t>minM</a:t>
            </a:r>
            <a:r>
              <a:rPr lang="fr-FR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400" err="1">
                <a:latin typeface="Courier New" panose="02070309020205020404" pitchFamily="49" charset="0"/>
                <a:cs typeface="Courier New" panose="02070309020205020404" pitchFamily="49" charset="0"/>
              </a:rPr>
              <a:t>pls.fit</a:t>
            </a:r>
            <a:r>
              <a:rPr lang="fr-FR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400" err="1">
                <a:latin typeface="Courier New" panose="02070309020205020404" pitchFamily="49" charset="0"/>
                <a:cs typeface="Courier New" panose="02070309020205020404" pitchFamily="49" charset="0"/>
              </a:rPr>
              <a:t>X_scale_train</a:t>
            </a:r>
            <a:r>
              <a:rPr lang="fr-FR" sz="140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print("test MSE of PLS with {} components: {}".format(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minM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mean_squared_error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pls.predict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X_scale_test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 )))</a:t>
            </a:r>
          </a:p>
        </p:txBody>
      </p:sp>
      <p:cxnSp>
        <p:nvCxnSpPr>
          <p:cNvPr id="17" name="Straight Arrow Connector 16"/>
          <p:cNvCxnSpPr>
            <a:cxnSpLocks/>
            <a:stCxn id="19" idx="1"/>
            <a:endCxn id="21" idx="3"/>
          </p:cNvCxnSpPr>
          <p:nvPr/>
        </p:nvCxnSpPr>
        <p:spPr>
          <a:xfrm flipH="1" flipV="1">
            <a:off x="2453981" y="4547988"/>
            <a:ext cx="625758" cy="26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9512" y="4975497"/>
            <a:ext cx="212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Predicting values and computing MSE for PLS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3079739" y="4627764"/>
            <a:ext cx="137160" cy="3657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62949" y="4286378"/>
            <a:ext cx="1491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Calling the PLS then fitting it</a:t>
            </a:r>
          </a:p>
        </p:txBody>
      </p:sp>
      <p:cxnSp>
        <p:nvCxnSpPr>
          <p:cNvPr id="22" name="Straight Arrow Connector 21"/>
          <p:cNvCxnSpPr>
            <a:cxnSpLocks/>
            <a:stCxn id="27" idx="1"/>
            <a:endCxn id="18" idx="3"/>
          </p:cNvCxnSpPr>
          <p:nvPr/>
        </p:nvCxnSpPr>
        <p:spPr>
          <a:xfrm flipH="1">
            <a:off x="2373566" y="5217920"/>
            <a:ext cx="704518" cy="1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/>
          <p:cNvSpPr/>
          <p:nvPr/>
        </p:nvSpPr>
        <p:spPr>
          <a:xfrm>
            <a:off x="3078084" y="5035040"/>
            <a:ext cx="137160" cy="3657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EB56874-0F96-B803-2509-76D21CDAD43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Linear Model Adjustments</a:t>
            </a:r>
          </a:p>
        </p:txBody>
      </p:sp>
      <p:sp>
        <p:nvSpPr>
          <p:cNvPr id="9" name="Google Shape;158;p6">
            <a:extLst>
              <a:ext uri="{FF2B5EF4-FFF2-40B4-BE49-F238E27FC236}">
                <a16:creationId xmlns:a16="http://schemas.microsoft.com/office/drawing/2014/main" id="{AA32D7A2-7FB4-C24C-01E1-C3E5C61D84F3}"/>
              </a:ext>
            </a:extLst>
          </p:cNvPr>
          <p:cNvSpPr txBox="1">
            <a:spLocks/>
          </p:cNvSpPr>
          <p:nvPr/>
        </p:nvSpPr>
        <p:spPr>
          <a:xfrm>
            <a:off x="581192" y="626030"/>
            <a:ext cx="11029616" cy="5550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7500" lnSpcReduction="10000"/>
          </a:bodyPr>
          <a:lstStyle>
            <a:lvl1pPr lvl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kern="1200" cap="none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2pPr>
            <a:lvl3pPr lvl="2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3pPr>
            <a:lvl4pPr lvl="3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4pPr>
            <a:lvl5pPr lvl="4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5pPr>
            <a:lvl6pPr lvl="5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6pPr>
            <a:lvl7pPr lvl="6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7pPr>
            <a:lvl8pPr lvl="7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8pPr>
            <a:lvl9pPr lvl="8" algn="l" eaLnBrk="1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FFFFFF"/>
              </a:buClr>
              <a:buSzPts val="2400"/>
            </a:pPr>
            <a:r>
              <a:rPr lang="en-US" sz="3200"/>
              <a:t>Exercises: College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165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title"/>
          </p:nvPr>
        </p:nvSpPr>
        <p:spPr>
          <a:xfrm>
            <a:off x="581192" y="702157"/>
            <a:ext cx="11029616" cy="49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>
              <a:buClr>
                <a:srgbClr val="FFFFFF"/>
              </a:buClr>
              <a:buSzPts val="2400"/>
            </a:pPr>
            <a:r>
              <a:rPr lang="en-US" sz="3200"/>
              <a:t>Exercises: Predicting Crime Rates</a:t>
            </a:r>
            <a:endParaRPr sz="320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B8045DC4-FCE2-A603-53F6-19D778E1E54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Linear Model Adjustments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14018" y="1740058"/>
            <a:ext cx="11115222" cy="470898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lvl="0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Use the methods from this section to predict the crime rate in different towns. </a:t>
            </a:r>
          </a:p>
          <a:p>
            <a:pPr marL="342900" lvl="0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Dataset: 506 observations and 14 variables</a:t>
            </a:r>
          </a:p>
          <a:p>
            <a:pPr marL="342900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Variables: 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per capita crime rate by town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proportion of residential land zoned for lots over 25,000sq.ft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proportion of non-retail business acres per town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Charles River tract bounds 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nitrogen oxides concentration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average number of rooms per dwelling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proportion of owner-occupied units built prior to 1940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endParaRPr lang="en-US" sz="200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weighted mean of distances to five Boston employment centers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index of accessibility to radial highways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full-value property-tax rate per $10,000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pupil-teacher ratio by town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African American proportion by town, scaled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proportion of adults without some high school education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proportion of male workers classified as laborers</a:t>
            </a:r>
          </a:p>
          <a:p>
            <a:pPr marL="800100" lvl="1" indent="-342900">
              <a:buClr>
                <a:schemeClr val="accent2"/>
              </a:buClr>
              <a:buSzPts val="2369"/>
              <a:buFont typeface="Wingdings" pitchFamily="2" charset="2"/>
              <a:buChar char="§"/>
            </a:pPr>
            <a:r>
              <a:rPr lang="en-US" sz="2000">
                <a:solidFill>
                  <a:schemeClr val="dk1"/>
                </a:solidFill>
                <a:latin typeface="+mj-lt"/>
                <a:ea typeface="Calibri"/>
                <a:cs typeface="Calibri"/>
              </a:rPr>
              <a:t>median value of owner-occupied homes in $1000s</a:t>
            </a:r>
            <a:endParaRPr lang="en-US" sz="20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7258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T SPD">
      <a:dk1>
        <a:srgbClr val="000000"/>
      </a:dk1>
      <a:lt1>
        <a:srgbClr val="FFFFFF"/>
      </a:lt1>
      <a:dk2>
        <a:srgbClr val="75787B"/>
      </a:dk2>
      <a:lt2>
        <a:srgbClr val="E5E1E6"/>
      </a:lt2>
      <a:accent1>
        <a:srgbClr val="861F41"/>
      </a:accent1>
      <a:accent2>
        <a:srgbClr val="E5751F"/>
      </a:accent2>
      <a:accent3>
        <a:srgbClr val="D7D2CB"/>
      </a:accent3>
      <a:accent4>
        <a:srgbClr val="508590"/>
      </a:accent4>
      <a:accent5>
        <a:srgbClr val="2CD5C4"/>
      </a:accent5>
      <a:accent6>
        <a:srgbClr val="642667"/>
      </a:accent6>
      <a:hlink>
        <a:srgbClr val="CA4F00"/>
      </a:hlink>
      <a:folHlink>
        <a:srgbClr val="F65E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_SAIGcourse_SPD_Template" id="{2F7FD5D6-F6E2-4769-B3CC-E71D7D8C954D}" vid="{BBBA0FD2-C045-439A-82DA-748BE9D3E6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b21ec7-d37f-4192-a24b-e288b8e573e5">
      <Terms xmlns="http://schemas.microsoft.com/office/infopath/2007/PartnerControls"/>
    </lcf76f155ced4ddcb4097134ff3c332f>
    <TaxCatchAll xmlns="855b3b78-26a8-4570-a5c6-cf6233f2b15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B60CEC17E5FC4999B2FD13DD2557BD" ma:contentTypeVersion="13" ma:contentTypeDescription="Create a new document." ma:contentTypeScope="" ma:versionID="fd1b72da55c3e88bc081550ed7605e17">
  <xsd:schema xmlns:xsd="http://www.w3.org/2001/XMLSchema" xmlns:xs="http://www.w3.org/2001/XMLSchema" xmlns:p="http://schemas.microsoft.com/office/2006/metadata/properties" xmlns:ns2="ebb21ec7-d37f-4192-a24b-e288b8e573e5" xmlns:ns3="855b3b78-26a8-4570-a5c6-cf6233f2b152" targetNamespace="http://schemas.microsoft.com/office/2006/metadata/properties" ma:root="true" ma:fieldsID="c3c98334a9c4e448f703dc2798e77990" ns2:_="" ns3:_="">
    <xsd:import namespace="ebb21ec7-d37f-4192-a24b-e288b8e573e5"/>
    <xsd:import namespace="855b3b78-26a8-4570-a5c6-cf6233f2b1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b21ec7-d37f-4192-a24b-e288b8e573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86477d7-ad29-47e7-b319-eaa6f19496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b3b78-26a8-4570-a5c6-cf6233f2b15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a8d72d1-5c89-4786-8123-3d2b504e2481}" ma:internalName="TaxCatchAll" ma:showField="CatchAllData" ma:web="855b3b78-26a8-4570-a5c6-cf6233f2b1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C42D8D-84B4-47B8-A09E-A69280D0E54D}">
  <ds:schemaRefs>
    <ds:schemaRef ds:uri="25882981-611f-41a9-911b-4de1a3554034"/>
    <ds:schemaRef ds:uri="90bd7339-0ad2-473a-ba01-c456530706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CAB7EA-D81D-4036-A095-BA918484F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DD7543-5A79-4957-9319-46D671B7415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1478</Words>
  <Application>Microsoft Office PowerPoint</Application>
  <PresentationFormat>Widescreen</PresentationFormat>
  <Paragraphs>163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Acherus Grotesque</vt:lpstr>
      <vt:lpstr>Arial</vt:lpstr>
      <vt:lpstr>Calibri</vt:lpstr>
      <vt:lpstr>Calibri Light</vt:lpstr>
      <vt:lpstr>Cambria Math</vt:lpstr>
      <vt:lpstr>Consolas</vt:lpstr>
      <vt:lpstr>Courier New</vt:lpstr>
      <vt:lpstr>Plantagenet Cherokee</vt:lpstr>
      <vt:lpstr>Wingdings</vt:lpstr>
      <vt:lpstr>Office Theme</vt:lpstr>
      <vt:lpstr>PowerPoint Presentation</vt:lpstr>
      <vt:lpstr>PowerPoint Presentation</vt:lpstr>
      <vt:lpstr>2) Now we try out our different model selection algorithms</vt:lpstr>
      <vt:lpstr>Exercises: College Applications</vt:lpstr>
      <vt:lpstr>Exercises: College Applications</vt:lpstr>
      <vt:lpstr>Exercises: College Applications</vt:lpstr>
      <vt:lpstr>PowerPoint Presentation</vt:lpstr>
      <vt:lpstr>Exercises: Predicting Crime Rates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SAIG Short Course Series: Machine Learning</dc:title>
  <dc:creator>Frances McCarty</dc:creator>
  <cp:lastModifiedBy>Stephanie DeHart</cp:lastModifiedBy>
  <cp:revision>29</cp:revision>
  <dcterms:created xsi:type="dcterms:W3CDTF">2021-02-19T19:21:29Z</dcterms:created>
  <dcterms:modified xsi:type="dcterms:W3CDTF">2025-06-01T20:41:53Z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0x010100DAB60CEC17E5FC4999B2FD13DD2557BD</vt:lpwstr>
  </property>
  <property fmtid="{D5CDD505-2E9C-101B-9397-08002B2CF9AE}" pid="3" name="HatchApprovalLetterSent">
    <vt:bool>true</vt:bool>
  </property>
  <property fmtid="{D5CDD505-2E9C-101B-9397-08002B2CF9AE}" pid="4" name="MediaServiceImageTags">
    <vt:lpwstr/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